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9" r:id="rId4"/>
    <p:sldId id="261" r:id="rId5"/>
    <p:sldId id="26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7FC0D-9C33-41E9-B7D9-4D16D4533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EC7A1B-53E2-4B4A-93CE-9A4F2713D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9893F-0CBC-43F7-907E-F9C06041C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E49F2-1E01-44EB-A8A2-9302D4426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1731B-CECB-49BB-AB1E-5AEB165D6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3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F7056-3D3D-4C50-B61E-BB3F949DB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5AD85-903E-4FCB-9E9D-D778392D7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9DF5C-68F8-4E8B-AD61-BE6CE3887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23D82-8252-42AA-8F2A-2C3F9F0C7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D118A-DE3F-495C-9DB0-82645E513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78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3E68-4A40-4EEF-B953-3388D3551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A91EE-74EC-4DC5-A97F-391723289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D5D67-9024-46F4-94DF-2C60EC2F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F9561-FF10-45F5-B4BD-68F33F896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44DDB-2A5A-454F-8741-9F0DD1511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3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7290B-B9BD-4746-B1BA-FA4D97FED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CF07A-9FEE-4F5E-85EA-BA190B1303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E9F45-E413-48EE-B291-3519A9EE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94E945-97F9-41D2-B106-9B25F2BF5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46CFB-41BE-48C8-BF2E-D19EDAC16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ABB9D-5938-464F-9440-BE73839CE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984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77636-2011-4236-B89E-D8DE3CF72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AA274-8F3C-4248-9DF8-4CE0EFC9E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D7FC5B-EF55-439A-8C59-D0752C308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3F13C7-C35E-4BCE-8CD5-017DFDBCA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6E4121-0EFA-4DCB-A45A-D2AE4B7494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BD5EC9-BFBB-40DA-9C75-8E712CBD9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19D3BB-A22F-4596-A093-AD6AB5414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BC50FB-ECFB-4E68-B193-47C9B4C7C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91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79EB6-5AFD-4E04-9C86-67F025B01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B12A40-7C11-44FA-B5EA-F4FEFF28F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404F9-AA91-45CC-97D6-4338D85B8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3FA64-9409-4A37-91B9-FC8803EC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27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5C61F0-2F79-4B12-8DCC-C3F959F2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3FE5E7-71C7-4B4B-A014-8CD61D5FB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03AE1-F7CA-4481-8AD2-5BE926FD8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6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C331A-93BE-45FC-B7C9-0A1D9D1F3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AABDF-47D8-4EB6-A4CA-AD92FC9AD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1BFE35-51CB-42A6-8CD1-EB4580A3D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91B5CC-A9B4-46F3-AE9F-AADD92B70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D062FB-261C-4171-92B1-3680E356A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F748C4-413A-400B-AA31-CF629CB0C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0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D5F6E-4992-443D-8909-370DD1B48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019BEF-58D6-4B93-86DF-E31C8E44E9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1BB4FE-E875-4B05-A6C4-8C69498AA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95EEF-CBC9-42C0-85C3-250AD571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8ED57D-CE1E-40CF-BE04-FF67FDA3F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805A1C-1DCE-4813-A0AB-A15460C41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75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1803F-B80E-4F81-9E6E-C5CA644B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043482-ADD0-40B3-A6D8-247E9108DA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9B56E-0D89-4E9A-8854-2E3CAB38F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7C58C-CAD4-4930-8D84-6B3BCACF6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32032-30EB-4700-AB0D-0F5EE6AFF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39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64B073-A229-4D47-A82D-424FF3AEAD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AE9596-8A3F-4C24-88D0-40C8BB0548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3980F-209C-498F-8964-D30BC961F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708D2-91AA-42D5-8BA8-3B00340EB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6359A-5DC4-4F94-ACF1-AE90581CF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693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EB57F7-6EBE-4267-B593-50E3BFF6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4C3BF-CA5E-4EE3-A46B-6C1759D75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83BDE-DE39-4780-A1B8-926C46CBE9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A44AB-B20B-47CA-9241-C51275CA7D28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9AE59-3210-42C2-BDA2-BEE10B8DC6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42938-C426-493F-AD17-0B2ABD1AA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E9211-742C-4B1C-9140-B08E581D41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08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12" Type="http://schemas.openxmlformats.org/officeDocument/2006/relationships/image" Target="../media/image14.jpeg"/><Relationship Id="rId2" Type="http://schemas.openxmlformats.org/officeDocument/2006/relationships/image" Target="../media/image1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8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1083540" y="170035"/>
            <a:ext cx="1439306" cy="13700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A8E57-C1F5-4CA7-9941-B91DC93C98AA}"/>
              </a:ext>
            </a:extLst>
          </p:cNvPr>
          <p:cNvSpPr txBox="1"/>
          <p:nvPr/>
        </p:nvSpPr>
        <p:spPr>
          <a:xfrm>
            <a:off x="2228849" y="4895850"/>
            <a:ext cx="676275" cy="6572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0E5F3D-5168-4E06-8307-0F5ED00DFE40}"/>
              </a:ext>
            </a:extLst>
          </p:cNvPr>
          <p:cNvSpPr/>
          <p:nvPr/>
        </p:nvSpPr>
        <p:spPr>
          <a:xfrm>
            <a:off x="2228849" y="170035"/>
            <a:ext cx="3019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Spelling Knowledge Organiser</a:t>
            </a:r>
          </a:p>
        </p:txBody>
      </p:sp>
      <p:pic>
        <p:nvPicPr>
          <p:cNvPr id="6" name="Picture 2" descr="Image result for number 1">
            <a:extLst>
              <a:ext uri="{FF2B5EF4-FFF2-40B4-BE49-F238E27FC236}">
                <a16:creationId xmlns:a16="http://schemas.microsoft.com/office/drawing/2014/main" id="{000D8771-BFCA-4055-A50C-DEA80E8B3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023" y="616427"/>
            <a:ext cx="616999" cy="61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8DE8E5-8D28-441D-B1DC-88F090FB15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937" t="30267" r="24927" b="20699"/>
          <a:stretch/>
        </p:blipFill>
        <p:spPr>
          <a:xfrm>
            <a:off x="970508" y="1543805"/>
            <a:ext cx="6994241" cy="4997594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0BF464E-BD09-4F9E-BBA8-F47C25421C29}"/>
              </a:ext>
            </a:extLst>
          </p:cNvPr>
          <p:cNvGrpSpPr/>
          <p:nvPr/>
        </p:nvGrpSpPr>
        <p:grpSpPr>
          <a:xfrm>
            <a:off x="128956" y="221707"/>
            <a:ext cx="698667" cy="6497564"/>
            <a:chOff x="85770" y="191760"/>
            <a:chExt cx="698667" cy="6497564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21552C-3853-4425-B63F-148EBFC67FA6}"/>
                </a:ext>
              </a:extLst>
            </p:cNvPr>
            <p:cNvSpPr/>
            <p:nvPr/>
          </p:nvSpPr>
          <p:spPr>
            <a:xfrm>
              <a:off x="85770" y="191760"/>
              <a:ext cx="367408" cy="649408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A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B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C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D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E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F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G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H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I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J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K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L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M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N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O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P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Q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R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S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T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V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W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X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Z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6351143-A223-4FBD-8B7B-931AC90B2609}"/>
                </a:ext>
              </a:extLst>
            </p:cNvPr>
            <p:cNvSpPr/>
            <p:nvPr/>
          </p:nvSpPr>
          <p:spPr>
            <a:xfrm>
              <a:off x="341687" y="195239"/>
              <a:ext cx="442750" cy="649408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a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b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c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d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e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f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g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h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i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j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k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l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m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n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o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p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q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r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s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t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u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v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w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x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y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z</a:t>
              </a:r>
            </a:p>
          </p:txBody>
        </p: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5287161-0F11-4AA4-A5D9-C6D0142A7A64}"/>
              </a:ext>
            </a:extLst>
          </p:cNvPr>
          <p:cNvCxnSpPr/>
          <p:nvPr/>
        </p:nvCxnSpPr>
        <p:spPr>
          <a:xfrm>
            <a:off x="8221934" y="137763"/>
            <a:ext cx="0" cy="6551721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Image result for clap the syllables">
            <a:extLst>
              <a:ext uri="{FF2B5EF4-FFF2-40B4-BE49-F238E27FC236}">
                <a16:creationId xmlns:a16="http://schemas.microsoft.com/office/drawing/2014/main" id="{98D4E187-8EAA-4261-8893-548B562DC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504" y="128263"/>
            <a:ext cx="2292617" cy="129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45F48D9-5020-4670-8036-C1B8F511F7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313" t="27767" r="49184" b="11598"/>
          <a:stretch/>
        </p:blipFill>
        <p:spPr>
          <a:xfrm>
            <a:off x="8545431" y="170035"/>
            <a:ext cx="3019894" cy="639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69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914400" y="124955"/>
            <a:ext cx="1233554" cy="11331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A8E57-C1F5-4CA7-9941-B91DC93C98AA}"/>
              </a:ext>
            </a:extLst>
          </p:cNvPr>
          <p:cNvSpPr txBox="1"/>
          <p:nvPr/>
        </p:nvSpPr>
        <p:spPr>
          <a:xfrm>
            <a:off x="2228849" y="4895850"/>
            <a:ext cx="676275" cy="6572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0E5F3D-5168-4E06-8307-0F5ED00DFE40}"/>
              </a:ext>
            </a:extLst>
          </p:cNvPr>
          <p:cNvSpPr/>
          <p:nvPr/>
        </p:nvSpPr>
        <p:spPr>
          <a:xfrm>
            <a:off x="2005456" y="139852"/>
            <a:ext cx="3019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Spelling Knowledge Organiser</a:t>
            </a:r>
          </a:p>
        </p:txBody>
      </p:sp>
      <p:pic>
        <p:nvPicPr>
          <p:cNvPr id="5" name="Picture 2" descr="Image result for number 2">
            <a:extLst>
              <a:ext uri="{FF2B5EF4-FFF2-40B4-BE49-F238E27FC236}">
                <a16:creationId xmlns:a16="http://schemas.microsoft.com/office/drawing/2014/main" id="{D48FF855-2199-426C-A6B1-F6AF1C47D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49" y="555993"/>
            <a:ext cx="488272" cy="52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4FB4F40-6A40-4DAD-9650-C1C0BEA4519F}"/>
              </a:ext>
            </a:extLst>
          </p:cNvPr>
          <p:cNvSpPr/>
          <p:nvPr/>
        </p:nvSpPr>
        <p:spPr>
          <a:xfrm>
            <a:off x="672946" y="6150114"/>
            <a:ext cx="1084610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9125A2-9180-44BE-94F9-61189E806E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151" t="30474" r="21578" b="10927"/>
          <a:stretch/>
        </p:blipFill>
        <p:spPr>
          <a:xfrm>
            <a:off x="914400" y="1304925"/>
            <a:ext cx="7687487" cy="5506266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22167A1-849F-4589-934A-A7EB20DC6431}"/>
              </a:ext>
            </a:extLst>
          </p:cNvPr>
          <p:cNvGrpSpPr/>
          <p:nvPr/>
        </p:nvGrpSpPr>
        <p:grpSpPr>
          <a:xfrm>
            <a:off x="85770" y="191760"/>
            <a:ext cx="698667" cy="6497564"/>
            <a:chOff x="85770" y="191760"/>
            <a:chExt cx="698667" cy="6497564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A659DFD-8F0D-46CF-8276-4EFA75A9CFA0}"/>
                </a:ext>
              </a:extLst>
            </p:cNvPr>
            <p:cNvSpPr/>
            <p:nvPr/>
          </p:nvSpPr>
          <p:spPr>
            <a:xfrm>
              <a:off x="85770" y="191760"/>
              <a:ext cx="367408" cy="649408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A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B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C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D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E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F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G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H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I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J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K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L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M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N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O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P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Q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R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S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T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V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W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X</a:t>
              </a:r>
            </a:p>
            <a:p>
              <a:pPr algn="ctr"/>
              <a:r>
                <a:rPr lang="en-US" sz="16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</a:t>
              </a:r>
            </a:p>
            <a:p>
              <a:pPr algn="ctr"/>
              <a:r>
                <a:rPr lang="en-US" sz="16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Z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299278-3A84-432C-AE1A-DF1C2E8980A2}"/>
                </a:ext>
              </a:extLst>
            </p:cNvPr>
            <p:cNvSpPr/>
            <p:nvPr/>
          </p:nvSpPr>
          <p:spPr>
            <a:xfrm>
              <a:off x="341687" y="195239"/>
              <a:ext cx="442750" cy="649408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a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b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c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d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e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f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g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h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i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j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k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l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m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n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o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p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q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r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s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t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u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v</a:t>
              </a:r>
              <a:endParaRPr lang="en-US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CW Cursive Writing 23" panose="03050602040000000000" pitchFamily="66" charset="0"/>
              </a:endParaRP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w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x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y</a:t>
              </a:r>
            </a:p>
            <a:p>
              <a:pPr algn="ctr"/>
              <a:r>
                <a:rPr lang="en-US" sz="1600" b="1" dirty="0">
                  <a:ln w="12700">
                    <a:solidFill>
                      <a:schemeClr val="accent1"/>
                    </a:solidFill>
                    <a:prstDash val="solid"/>
                  </a:ln>
                  <a:pattFill prst="pct50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effectLst>
                    <a:outerShdw dist="38100" dir="2640000" algn="bl" rotWithShape="0">
                      <a:schemeClr val="accent1"/>
                    </a:outerShdw>
                  </a:effectLst>
                  <a:latin typeface="CCW Cursive Writing 23" panose="03050602040000000000" pitchFamily="66" charset="0"/>
                </a:rPr>
                <a:t>z</a:t>
              </a:r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0349086-4025-4402-9D06-BFD02DA644D0}"/>
              </a:ext>
            </a:extLst>
          </p:cNvPr>
          <p:cNvCxnSpPr/>
          <p:nvPr/>
        </p:nvCxnSpPr>
        <p:spPr>
          <a:xfrm>
            <a:off x="8680613" y="69311"/>
            <a:ext cx="0" cy="6551721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4" name="Picture 2" descr="Image result for vowels">
            <a:extLst>
              <a:ext uri="{FF2B5EF4-FFF2-40B4-BE49-F238E27FC236}">
                <a16:creationId xmlns:a16="http://schemas.microsoft.com/office/drawing/2014/main" id="{6AC97151-B72A-416D-909B-921C66233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676" y="345279"/>
            <a:ext cx="2080502" cy="869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17AF151-A9E4-4213-8FF3-A9EE39F3A78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947" t="20505" r="49606" b="5823"/>
          <a:stretch/>
        </p:blipFill>
        <p:spPr>
          <a:xfrm>
            <a:off x="8725527" y="134124"/>
            <a:ext cx="2842465" cy="655172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E9B8F0F-D194-404C-ACCA-9D2B46DF8DA2}"/>
              </a:ext>
            </a:extLst>
          </p:cNvPr>
          <p:cNvSpPr/>
          <p:nvPr/>
        </p:nvSpPr>
        <p:spPr>
          <a:xfrm rot="21063821">
            <a:off x="1945928" y="652817"/>
            <a:ext cx="332122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contraction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D448C6-28D7-4F48-92A4-CC2C361253DE}"/>
              </a:ext>
            </a:extLst>
          </p:cNvPr>
          <p:cNvSpPr/>
          <p:nvPr/>
        </p:nvSpPr>
        <p:spPr>
          <a:xfrm>
            <a:off x="4079162" y="875390"/>
            <a:ext cx="177484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Homophone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BE27D5-D07F-4E5E-B001-59351EF34DE1}"/>
              </a:ext>
            </a:extLst>
          </p:cNvPr>
          <p:cNvSpPr/>
          <p:nvPr/>
        </p:nvSpPr>
        <p:spPr>
          <a:xfrm>
            <a:off x="6700857" y="69311"/>
            <a:ext cx="97526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Vowel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C24219-0DBB-48C4-9045-9D2CE4190BAD}"/>
              </a:ext>
            </a:extLst>
          </p:cNvPr>
          <p:cNvSpPr/>
          <p:nvPr/>
        </p:nvSpPr>
        <p:spPr>
          <a:xfrm>
            <a:off x="4784042" y="447897"/>
            <a:ext cx="15539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Consonant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8DC82B-B521-4B98-B883-A982B2AF6850}"/>
              </a:ext>
            </a:extLst>
          </p:cNvPr>
          <p:cNvSpPr/>
          <p:nvPr/>
        </p:nvSpPr>
        <p:spPr>
          <a:xfrm rot="5400000">
            <a:off x="8655214" y="3932905"/>
            <a:ext cx="6438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suffixes </a:t>
            </a:r>
            <a:r>
              <a:rPr lang="en-GB" dirty="0">
                <a:solidFill>
                  <a:srgbClr val="FF0000"/>
                </a:solidFill>
              </a:rPr>
              <a:t>–ment</a:t>
            </a:r>
            <a:r>
              <a:rPr lang="en-GB" dirty="0"/>
              <a:t>, </a:t>
            </a:r>
            <a:r>
              <a:rPr lang="en-GB" dirty="0">
                <a:solidFill>
                  <a:srgbClr val="FF0000"/>
                </a:solidFill>
              </a:rPr>
              <a:t>–ness</a:t>
            </a:r>
            <a:r>
              <a:rPr lang="en-GB" dirty="0"/>
              <a:t>, </a:t>
            </a:r>
            <a:r>
              <a:rPr lang="en-GB" dirty="0">
                <a:solidFill>
                  <a:srgbClr val="FF0000"/>
                </a:solidFill>
              </a:rPr>
              <a:t>–ful </a:t>
            </a:r>
            <a:r>
              <a:rPr lang="en-GB" dirty="0"/>
              <a:t>, </a:t>
            </a:r>
            <a:r>
              <a:rPr lang="en-GB" dirty="0">
                <a:solidFill>
                  <a:srgbClr val="FF0000"/>
                </a:solidFill>
              </a:rPr>
              <a:t>–less </a:t>
            </a:r>
            <a:r>
              <a:rPr lang="en-GB" dirty="0"/>
              <a:t>and </a:t>
            </a:r>
            <a:r>
              <a:rPr lang="en-GB" dirty="0">
                <a:solidFill>
                  <a:srgbClr val="FF0000"/>
                </a:solidFill>
              </a:rPr>
              <a:t>–ly  </a:t>
            </a:r>
          </a:p>
          <a:p>
            <a:r>
              <a:rPr lang="en-GB" sz="1000" dirty="0"/>
              <a:t>- If a suffix starts with a consonant, it is added straight onto most root words without change. </a:t>
            </a:r>
          </a:p>
        </p:txBody>
      </p:sp>
    </p:spTree>
    <p:extLst>
      <p:ext uri="{BB962C8B-B14F-4D97-AF65-F5344CB8AC3E}">
        <p14:creationId xmlns:p14="http://schemas.microsoft.com/office/powerpoint/2010/main" val="1197651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162353" y="84927"/>
            <a:ext cx="1129753" cy="9899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A8E57-C1F5-4CA7-9941-B91DC93C98AA}"/>
              </a:ext>
            </a:extLst>
          </p:cNvPr>
          <p:cNvSpPr txBox="1"/>
          <p:nvPr/>
        </p:nvSpPr>
        <p:spPr>
          <a:xfrm>
            <a:off x="2228849" y="4895850"/>
            <a:ext cx="676275" cy="6572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0E5F3D-5168-4E06-8307-0F5ED00DFE40}"/>
              </a:ext>
            </a:extLst>
          </p:cNvPr>
          <p:cNvSpPr/>
          <p:nvPr/>
        </p:nvSpPr>
        <p:spPr>
          <a:xfrm>
            <a:off x="917683" y="0"/>
            <a:ext cx="3019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Spelling Knowledge Organiser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B16CF1-75E0-4DE2-AC75-B51647010A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40" t="27086" r="21172" b="14341"/>
          <a:stretch/>
        </p:blipFill>
        <p:spPr>
          <a:xfrm>
            <a:off x="142179" y="1074926"/>
            <a:ext cx="7958694" cy="5644964"/>
          </a:xfrm>
          <a:prstGeom prst="rect">
            <a:avLst/>
          </a:prstGeom>
        </p:spPr>
      </p:pic>
      <p:pic>
        <p:nvPicPr>
          <p:cNvPr id="6" name="Picture 2" descr="Image result for number 3">
            <a:extLst>
              <a:ext uri="{FF2B5EF4-FFF2-40B4-BE49-F238E27FC236}">
                <a16:creationId xmlns:a16="http://schemas.microsoft.com/office/drawing/2014/main" id="{D7151997-AED7-48F8-B3C9-3761918523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05"/>
          <a:stretch/>
        </p:blipFill>
        <p:spPr bwMode="auto">
          <a:xfrm>
            <a:off x="1288297" y="430548"/>
            <a:ext cx="366582" cy="51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3D9EDEA-CDE1-4C61-8D30-BDB2206B87BD}"/>
              </a:ext>
            </a:extLst>
          </p:cNvPr>
          <p:cNvCxnSpPr/>
          <p:nvPr/>
        </p:nvCxnSpPr>
        <p:spPr>
          <a:xfrm>
            <a:off x="8120487" y="138110"/>
            <a:ext cx="0" cy="6551721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BA29A07-6088-468A-B2B6-D7489DD4D7D5}"/>
              </a:ext>
            </a:extLst>
          </p:cNvPr>
          <p:cNvCxnSpPr/>
          <p:nvPr/>
        </p:nvCxnSpPr>
        <p:spPr>
          <a:xfrm>
            <a:off x="8231459" y="3524250"/>
            <a:ext cx="3738868" cy="0"/>
          </a:xfrm>
          <a:prstGeom prst="line">
            <a:avLst/>
          </a:prstGeom>
          <a:ln w="793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3892882-BB28-48D5-99E3-7DDAB2E22A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345" t="31463" r="49393" b="40480"/>
          <a:stretch/>
        </p:blipFill>
        <p:spPr>
          <a:xfrm>
            <a:off x="8231459" y="138110"/>
            <a:ext cx="3310419" cy="23639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F64ED2-E046-4341-BD31-64BDA9E9A9B3}"/>
              </a:ext>
            </a:extLst>
          </p:cNvPr>
          <p:cNvSpPr txBox="1"/>
          <p:nvPr/>
        </p:nvSpPr>
        <p:spPr>
          <a:xfrm>
            <a:off x="8317729" y="2474056"/>
            <a:ext cx="1029806" cy="93871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Before a root word starting with l, in– becomes </a:t>
            </a:r>
            <a:r>
              <a:rPr lang="en-GB" sz="1100" dirty="0" err="1"/>
              <a:t>il</a:t>
            </a:r>
            <a:endParaRPr lang="en-GB" sz="1100" dirty="0"/>
          </a:p>
          <a:p>
            <a:r>
              <a:rPr lang="en-GB" sz="1100" dirty="0">
                <a:solidFill>
                  <a:srgbClr val="FF0000"/>
                </a:solidFill>
              </a:rPr>
              <a:t>illegal, illegible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FDE304-0767-450E-9326-EF8210C0020C}"/>
              </a:ext>
            </a:extLst>
          </p:cNvPr>
          <p:cNvSpPr txBox="1"/>
          <p:nvPr/>
        </p:nvSpPr>
        <p:spPr>
          <a:xfrm>
            <a:off x="9397309" y="2659559"/>
            <a:ext cx="1407167" cy="7694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Before a root word starting with m or p, in– becomes </a:t>
            </a:r>
            <a:r>
              <a:rPr lang="en-GB" sz="1100" dirty="0" err="1"/>
              <a:t>im</a:t>
            </a:r>
            <a:endParaRPr lang="en-GB" sz="1100" dirty="0"/>
          </a:p>
          <a:p>
            <a:r>
              <a:rPr lang="en-GB" sz="1100" dirty="0">
                <a:solidFill>
                  <a:srgbClr val="FF0000"/>
                </a:solidFill>
              </a:rPr>
              <a:t>immature, immortal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8FAD02-D795-444A-8DEE-2FF86B2799D3}"/>
              </a:ext>
            </a:extLst>
          </p:cNvPr>
          <p:cNvSpPr txBox="1"/>
          <p:nvPr/>
        </p:nvSpPr>
        <p:spPr>
          <a:xfrm>
            <a:off x="10855198" y="2474056"/>
            <a:ext cx="1189234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Before a root word starting with r, in– becomes </a:t>
            </a:r>
            <a:r>
              <a:rPr lang="en-GB" sz="1100" dirty="0" err="1"/>
              <a:t>ir</a:t>
            </a:r>
            <a:r>
              <a:rPr lang="en-GB" sz="1100" dirty="0"/>
              <a:t>–. </a:t>
            </a:r>
            <a:r>
              <a:rPr lang="en-GB" sz="1000" dirty="0"/>
              <a:t>i</a:t>
            </a:r>
            <a:r>
              <a:rPr lang="en-GB" sz="1000" dirty="0">
                <a:solidFill>
                  <a:srgbClr val="FF0000"/>
                </a:solidFill>
              </a:rPr>
              <a:t>rregular, irrelevant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E4E229-C349-4705-989C-1750C67196D3}"/>
              </a:ext>
            </a:extLst>
          </p:cNvPr>
          <p:cNvSpPr/>
          <p:nvPr/>
        </p:nvSpPr>
        <p:spPr>
          <a:xfrm>
            <a:off x="9841519" y="2320641"/>
            <a:ext cx="51969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</a:t>
            </a:r>
            <a:r>
              <a:rPr lang="en-US" sz="2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-</a:t>
            </a:r>
          </a:p>
        </p:txBody>
      </p:sp>
      <p:pic>
        <p:nvPicPr>
          <p:cNvPr id="1026" name="Picture 2" descr="Two, Too, and To Homophones Poster Original Design">
            <a:extLst>
              <a:ext uri="{FF2B5EF4-FFF2-40B4-BE49-F238E27FC236}">
                <a16:creationId xmlns:a16="http://schemas.microsoft.com/office/drawing/2014/main" id="{20236B27-DFED-4D4E-A0CA-F8A7FEC6B6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4" t="19325" r="21118"/>
          <a:stretch/>
        </p:blipFill>
        <p:spPr bwMode="auto">
          <a:xfrm>
            <a:off x="8317729" y="3826188"/>
            <a:ext cx="2325024" cy="148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here their they're">
            <a:extLst>
              <a:ext uri="{FF2B5EF4-FFF2-40B4-BE49-F238E27FC236}">
                <a16:creationId xmlns:a16="http://schemas.microsoft.com/office/drawing/2014/main" id="{7652F845-ACCB-40E3-91C2-190450FD53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9" t="13000" r="14575" b="12834"/>
          <a:stretch/>
        </p:blipFill>
        <p:spPr bwMode="auto">
          <a:xfrm>
            <a:off x="11062980" y="3692160"/>
            <a:ext cx="857962" cy="92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hear here">
            <a:extLst>
              <a:ext uri="{FF2B5EF4-FFF2-40B4-BE49-F238E27FC236}">
                <a16:creationId xmlns:a16="http://schemas.microsoft.com/office/drawing/2014/main" id="{DD773DFE-6DB0-452A-9B03-43832EA7A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9452" y="5385970"/>
            <a:ext cx="1257261" cy="97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homophone posters year 3">
            <a:extLst>
              <a:ext uri="{FF2B5EF4-FFF2-40B4-BE49-F238E27FC236}">
                <a16:creationId xmlns:a16="http://schemas.microsoft.com/office/drawing/2014/main" id="{B73BF3F7-2F7A-4E73-801B-F01688F95C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4" t="18051" r="23083" b="4936"/>
          <a:stretch/>
        </p:blipFill>
        <p:spPr bwMode="auto">
          <a:xfrm>
            <a:off x="9836012" y="5385970"/>
            <a:ext cx="2317888" cy="145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right writre">
            <a:extLst>
              <a:ext uri="{FF2B5EF4-FFF2-40B4-BE49-F238E27FC236}">
                <a16:creationId xmlns:a16="http://schemas.microsoft.com/office/drawing/2014/main" id="{FFD9DE4C-709E-443F-ABA2-A2782486B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471" y="6149895"/>
            <a:ext cx="1691242" cy="70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BA950E-11B9-41B9-AF2E-E7F1CE5A4A01}"/>
              </a:ext>
            </a:extLst>
          </p:cNvPr>
          <p:cNvSpPr/>
          <p:nvPr/>
        </p:nvSpPr>
        <p:spPr>
          <a:xfrm>
            <a:off x="9166982" y="3461328"/>
            <a:ext cx="18678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Homophones</a:t>
            </a:r>
          </a:p>
        </p:txBody>
      </p:sp>
      <p:pic>
        <p:nvPicPr>
          <p:cNvPr id="1036" name="Picture 12" descr="Image result for affect effect">
            <a:extLst>
              <a:ext uri="{FF2B5EF4-FFF2-40B4-BE49-F238E27FC236}">
                <a16:creationId xmlns:a16="http://schemas.microsoft.com/office/drawing/2014/main" id="{8ECA31AA-DE35-4A88-9B1A-7C02C4D9B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564" y="4598265"/>
            <a:ext cx="1425681" cy="71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3C9C36B-3786-4E62-AEC4-12EFB0491DA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8046" t="33054" r="19325" b="41377"/>
          <a:stretch/>
        </p:blipFill>
        <p:spPr>
          <a:xfrm>
            <a:off x="3167978" y="286325"/>
            <a:ext cx="2251966" cy="7246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B0ED95E-F7AE-420E-800E-7BD62FC2EFC5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8046" t="60776" r="19325" b="10493"/>
          <a:stretch/>
        </p:blipFill>
        <p:spPr>
          <a:xfrm>
            <a:off x="5475429" y="241523"/>
            <a:ext cx="2251966" cy="814223"/>
          </a:xfrm>
          <a:prstGeom prst="rect">
            <a:avLst/>
          </a:prstGeom>
        </p:spPr>
      </p:pic>
      <p:pic>
        <p:nvPicPr>
          <p:cNvPr id="24" name="Picture 2" descr="Image result for number 4">
            <a:extLst>
              <a:ext uri="{FF2B5EF4-FFF2-40B4-BE49-F238E27FC236}">
                <a16:creationId xmlns:a16="http://schemas.microsoft.com/office/drawing/2014/main" id="{A8B6BA39-206B-41D2-A620-7EEF48106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011" y="371501"/>
            <a:ext cx="807483" cy="64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22B4FCF-F97E-4413-8BF0-47CB62D65898}"/>
              </a:ext>
            </a:extLst>
          </p:cNvPr>
          <p:cNvSpPr txBox="1"/>
          <p:nvPr/>
        </p:nvSpPr>
        <p:spPr>
          <a:xfrm>
            <a:off x="1678248" y="500733"/>
            <a:ext cx="29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&amp;</a:t>
            </a:r>
          </a:p>
        </p:txBody>
      </p:sp>
    </p:spTree>
    <p:extLst>
      <p:ext uri="{BB962C8B-B14F-4D97-AF65-F5344CB8AC3E}">
        <p14:creationId xmlns:p14="http://schemas.microsoft.com/office/powerpoint/2010/main" val="4288181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unburst chart&#10;&#10;Description automatically generated">
            <a:extLst>
              <a:ext uri="{FF2B5EF4-FFF2-40B4-BE49-F238E27FC236}">
                <a16:creationId xmlns:a16="http://schemas.microsoft.com/office/drawing/2014/main" id="{8449FD7F-8CD1-435F-BED8-3BFEC16F59C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605" r="53929" b="17749"/>
          <a:stretch/>
        </p:blipFill>
        <p:spPr>
          <a:xfrm>
            <a:off x="55788" y="149179"/>
            <a:ext cx="1192901" cy="1126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A8E57-C1F5-4CA7-9941-B91DC93C98AA}"/>
              </a:ext>
            </a:extLst>
          </p:cNvPr>
          <p:cNvSpPr txBox="1"/>
          <p:nvPr/>
        </p:nvSpPr>
        <p:spPr>
          <a:xfrm>
            <a:off x="2228849" y="4895850"/>
            <a:ext cx="676275" cy="6572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0E5F3D-5168-4E06-8307-0F5ED00DFE40}"/>
              </a:ext>
            </a:extLst>
          </p:cNvPr>
          <p:cNvSpPr/>
          <p:nvPr/>
        </p:nvSpPr>
        <p:spPr>
          <a:xfrm>
            <a:off x="1051286" y="169879"/>
            <a:ext cx="20451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Spelling Knowledge</a:t>
            </a:r>
          </a:p>
          <a:p>
            <a:pPr algn="ctr"/>
            <a:r>
              <a:rPr lang="en-GB" b="1" dirty="0"/>
              <a:t> Organiser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F0DA20-B58A-4A77-95C3-6F9A624137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75" t="32675" r="19297" b="12031"/>
          <a:stretch/>
        </p:blipFill>
        <p:spPr>
          <a:xfrm>
            <a:off x="152279" y="1733369"/>
            <a:ext cx="8115422" cy="4973130"/>
          </a:xfrm>
          <a:prstGeom prst="rect">
            <a:avLst/>
          </a:prstGeom>
        </p:spPr>
      </p:pic>
      <p:pic>
        <p:nvPicPr>
          <p:cNvPr id="8" name="Picture 2" descr="Image result for number 5">
            <a:extLst>
              <a:ext uri="{FF2B5EF4-FFF2-40B4-BE49-F238E27FC236}">
                <a16:creationId xmlns:a16="http://schemas.microsoft.com/office/drawing/2014/main" id="{D2B4C593-F4BF-490F-A652-CA740A3A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78" y="938253"/>
            <a:ext cx="405753" cy="40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265C30-4B70-4563-99B6-CBE5C5AFED06}"/>
              </a:ext>
            </a:extLst>
          </p:cNvPr>
          <p:cNvSpPr txBox="1"/>
          <p:nvPr/>
        </p:nvSpPr>
        <p:spPr>
          <a:xfrm>
            <a:off x="1675364" y="883083"/>
            <a:ext cx="295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&amp;</a:t>
            </a:r>
          </a:p>
        </p:txBody>
      </p:sp>
      <p:pic>
        <p:nvPicPr>
          <p:cNvPr id="9" name="Picture 2" descr="Image result for number 6 glitter">
            <a:extLst>
              <a:ext uri="{FF2B5EF4-FFF2-40B4-BE49-F238E27FC236}">
                <a16:creationId xmlns:a16="http://schemas.microsoft.com/office/drawing/2014/main" id="{19869D01-8769-4C29-AB65-50B7334A5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592" y="922160"/>
            <a:ext cx="320751" cy="43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dvice advise">
            <a:extLst>
              <a:ext uri="{FF2B5EF4-FFF2-40B4-BE49-F238E27FC236}">
                <a16:creationId xmlns:a16="http://schemas.microsoft.com/office/drawing/2014/main" id="{8168B562-24EF-4F91-9B79-C9B3113A3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77" y="1232057"/>
            <a:ext cx="1508123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practise practice poster">
            <a:extLst>
              <a:ext uri="{FF2B5EF4-FFF2-40B4-BE49-F238E27FC236}">
                <a16:creationId xmlns:a16="http://schemas.microsoft.com/office/drawing/2014/main" id="{79034B8E-A1D7-4DA4-84F4-FC6CF9710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634" y="4019765"/>
            <a:ext cx="2693366" cy="190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allowed aloud">
            <a:extLst>
              <a:ext uri="{FF2B5EF4-FFF2-40B4-BE49-F238E27FC236}">
                <a16:creationId xmlns:a16="http://schemas.microsoft.com/office/drawing/2014/main" id="{17A20A1D-CFE2-4C7F-A28C-D406578882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0"/>
          <a:stretch/>
        </p:blipFill>
        <p:spPr bwMode="auto">
          <a:xfrm>
            <a:off x="8367001" y="5924550"/>
            <a:ext cx="216859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desert dessert">
            <a:extLst>
              <a:ext uri="{FF2B5EF4-FFF2-40B4-BE49-F238E27FC236}">
                <a16:creationId xmlns:a16="http://schemas.microsoft.com/office/drawing/2014/main" id="{F1EF26FE-F89F-4D06-AAD4-4F3CDCF6C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668" y="3041053"/>
            <a:ext cx="1624247" cy="90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complement compliment">
            <a:extLst>
              <a:ext uri="{FF2B5EF4-FFF2-40B4-BE49-F238E27FC236}">
                <a16:creationId xmlns:a16="http://schemas.microsoft.com/office/drawing/2014/main" id="{4A9B3BB2-A513-463D-804B-0171E16A2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739" y="5553075"/>
            <a:ext cx="1500348" cy="120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it's its">
            <a:extLst>
              <a:ext uri="{FF2B5EF4-FFF2-40B4-BE49-F238E27FC236}">
                <a16:creationId xmlns:a16="http://schemas.microsoft.com/office/drawing/2014/main" id="{3A45013F-54F8-4E0E-9885-84BD283FF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634" y="3044756"/>
            <a:ext cx="1306134" cy="85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mage result for there their they're">
            <a:extLst>
              <a:ext uri="{FF2B5EF4-FFF2-40B4-BE49-F238E27FC236}">
                <a16:creationId xmlns:a16="http://schemas.microsoft.com/office/drawing/2014/main" id="{736D80D1-09F7-4E08-8BC0-BFA44F1F4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9" t="13000" r="14575" b="12834"/>
          <a:stretch/>
        </p:blipFill>
        <p:spPr bwMode="auto">
          <a:xfrm>
            <a:off x="11139477" y="4262497"/>
            <a:ext cx="915610" cy="98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nwhetjer weather">
            <a:extLst>
              <a:ext uri="{FF2B5EF4-FFF2-40B4-BE49-F238E27FC236}">
                <a16:creationId xmlns:a16="http://schemas.microsoft.com/office/drawing/2014/main" id="{3CC58C07-846C-4A1C-9CEF-6A9A8DA5E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953" y="1359519"/>
            <a:ext cx="2515255" cy="159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114F575-558E-4A48-883F-B0848E6DDB34}"/>
              </a:ext>
            </a:extLst>
          </p:cNvPr>
          <p:cNvSpPr/>
          <p:nvPr/>
        </p:nvSpPr>
        <p:spPr>
          <a:xfrm>
            <a:off x="9437094" y="823479"/>
            <a:ext cx="18678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Homophones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99B63EF-6B07-4091-9D42-751EA2375CCE}"/>
              </a:ext>
            </a:extLst>
          </p:cNvPr>
          <p:cNvCxnSpPr/>
          <p:nvPr/>
        </p:nvCxnSpPr>
        <p:spPr>
          <a:xfrm>
            <a:off x="8291938" y="154778"/>
            <a:ext cx="0" cy="6551721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64" name="Picture 16" descr="Image result for year 6 silent letters">
            <a:extLst>
              <a:ext uri="{FF2B5EF4-FFF2-40B4-BE49-F238E27FC236}">
                <a16:creationId xmlns:a16="http://schemas.microsoft.com/office/drawing/2014/main" id="{7081EE27-6FFF-4B13-8D4F-EAD9D7B00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0" t="40587" r="10701" b="16099"/>
          <a:stretch/>
        </p:blipFill>
        <p:spPr bwMode="auto">
          <a:xfrm>
            <a:off x="10169458" y="99557"/>
            <a:ext cx="1867819" cy="79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88AC124-384C-41DE-BD00-BEDA7E3D7A47}"/>
              </a:ext>
            </a:extLst>
          </p:cNvPr>
          <p:cNvSpPr txBox="1"/>
          <p:nvPr/>
        </p:nvSpPr>
        <p:spPr>
          <a:xfrm>
            <a:off x="8550006" y="221743"/>
            <a:ext cx="348971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Silent Letters</a:t>
            </a:r>
          </a:p>
          <a:p>
            <a:endParaRPr lang="en-GB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0F3C159-92F8-47E9-A3E2-A87CF8F18828}"/>
              </a:ext>
            </a:extLst>
          </p:cNvPr>
          <p:cNvCxnSpPr/>
          <p:nvPr/>
        </p:nvCxnSpPr>
        <p:spPr>
          <a:xfrm>
            <a:off x="8316219" y="903971"/>
            <a:ext cx="3738868" cy="0"/>
          </a:xfrm>
          <a:prstGeom prst="line">
            <a:avLst/>
          </a:prstGeom>
          <a:ln w="793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66" name="Picture 18" descr="Image result for i before e poster">
            <a:extLst>
              <a:ext uri="{FF2B5EF4-FFF2-40B4-BE49-F238E27FC236}">
                <a16:creationId xmlns:a16="http://schemas.microsoft.com/office/drawing/2014/main" id="{65BF046C-37CC-49C2-99D7-1C3E3F2C3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161" y="188395"/>
            <a:ext cx="1121266" cy="130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Image result for letter string ough">
            <a:extLst>
              <a:ext uri="{FF2B5EF4-FFF2-40B4-BE49-F238E27FC236}">
                <a16:creationId xmlns:a16="http://schemas.microsoft.com/office/drawing/2014/main" id="{9907C09C-5823-4838-ADCD-D803EFF2F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902" y="192264"/>
            <a:ext cx="1641846" cy="115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C6DF51-227C-4FBC-8948-94F101D6E386}"/>
              </a:ext>
            </a:extLst>
          </p:cNvPr>
          <p:cNvCxnSpPr>
            <a:cxnSpLocks/>
          </p:cNvCxnSpPr>
          <p:nvPr/>
        </p:nvCxnSpPr>
        <p:spPr>
          <a:xfrm>
            <a:off x="152278" y="1646469"/>
            <a:ext cx="8115423" cy="27682"/>
          </a:xfrm>
          <a:prstGeom prst="line">
            <a:avLst/>
          </a:prstGeom>
          <a:ln w="793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E063CD7-0CE3-43AD-86BA-A1D9D7820B93}"/>
              </a:ext>
            </a:extLst>
          </p:cNvPr>
          <p:cNvSpPr txBox="1"/>
          <p:nvPr/>
        </p:nvSpPr>
        <p:spPr>
          <a:xfrm>
            <a:off x="3115890" y="142649"/>
            <a:ext cx="232812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Words ending</a:t>
            </a:r>
            <a:r>
              <a:rPr lang="en-GB" dirty="0"/>
              <a:t>:</a:t>
            </a:r>
          </a:p>
          <a:p>
            <a:r>
              <a:rPr lang="en-GB" sz="1400" dirty="0">
                <a:solidFill>
                  <a:srgbClr val="FF0000"/>
                </a:solidFill>
              </a:rPr>
              <a:t>-</a:t>
            </a:r>
            <a:r>
              <a:rPr lang="en-GB" sz="1400" dirty="0" err="1">
                <a:solidFill>
                  <a:srgbClr val="FF0000"/>
                </a:solidFill>
              </a:rPr>
              <a:t>cious</a:t>
            </a:r>
            <a:r>
              <a:rPr lang="en-GB" sz="1400" dirty="0">
                <a:solidFill>
                  <a:srgbClr val="FF0000"/>
                </a:solidFill>
              </a:rPr>
              <a:t>, -</a:t>
            </a:r>
            <a:r>
              <a:rPr lang="en-GB" sz="1400" dirty="0" err="1">
                <a:solidFill>
                  <a:srgbClr val="FF0000"/>
                </a:solidFill>
              </a:rPr>
              <a:t>tious</a:t>
            </a:r>
            <a:r>
              <a:rPr lang="en-GB" sz="1400" dirty="0">
                <a:solidFill>
                  <a:srgbClr val="FF0000"/>
                </a:solidFill>
              </a:rPr>
              <a:t>, </a:t>
            </a:r>
            <a:r>
              <a:rPr lang="en-GB" sz="1400" dirty="0">
                <a:solidFill>
                  <a:srgbClr val="0070C0"/>
                </a:solidFill>
              </a:rPr>
              <a:t>-</a:t>
            </a:r>
            <a:r>
              <a:rPr lang="en-GB" sz="1400" dirty="0" err="1">
                <a:solidFill>
                  <a:srgbClr val="0070C0"/>
                </a:solidFill>
              </a:rPr>
              <a:t>cial</a:t>
            </a:r>
            <a:r>
              <a:rPr lang="en-GB" sz="1400" dirty="0">
                <a:solidFill>
                  <a:srgbClr val="0070C0"/>
                </a:solidFill>
              </a:rPr>
              <a:t>, -</a:t>
            </a:r>
            <a:r>
              <a:rPr lang="en-GB" sz="1400" dirty="0" err="1">
                <a:solidFill>
                  <a:srgbClr val="0070C0"/>
                </a:solidFill>
              </a:rPr>
              <a:t>tial</a:t>
            </a:r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dirty="0">
                <a:solidFill>
                  <a:srgbClr val="FF0000"/>
                </a:solidFill>
              </a:rPr>
              <a:t>-ant, -</a:t>
            </a:r>
            <a:r>
              <a:rPr lang="en-GB" sz="1400" dirty="0" err="1">
                <a:solidFill>
                  <a:srgbClr val="FF0000"/>
                </a:solidFill>
              </a:rPr>
              <a:t>ance</a:t>
            </a:r>
            <a:r>
              <a:rPr lang="en-GB" sz="1400" dirty="0">
                <a:solidFill>
                  <a:srgbClr val="FF0000"/>
                </a:solidFill>
              </a:rPr>
              <a:t>, -</a:t>
            </a:r>
            <a:r>
              <a:rPr lang="en-GB" sz="1400" dirty="0" err="1">
                <a:solidFill>
                  <a:srgbClr val="FF0000"/>
                </a:solidFill>
              </a:rPr>
              <a:t>ancy</a:t>
            </a:r>
            <a:r>
              <a:rPr lang="en-GB" sz="1400" dirty="0">
                <a:solidFill>
                  <a:srgbClr val="FF0000"/>
                </a:solidFill>
              </a:rPr>
              <a:t>, </a:t>
            </a:r>
          </a:p>
          <a:p>
            <a:r>
              <a:rPr lang="en-GB" sz="1400" dirty="0">
                <a:solidFill>
                  <a:srgbClr val="0070C0"/>
                </a:solidFill>
              </a:rPr>
              <a:t>-</a:t>
            </a:r>
            <a:r>
              <a:rPr lang="en-GB" sz="1400" dirty="0" err="1">
                <a:solidFill>
                  <a:srgbClr val="0070C0"/>
                </a:solidFill>
              </a:rPr>
              <a:t>ent</a:t>
            </a:r>
            <a:r>
              <a:rPr lang="en-GB" sz="1400" dirty="0">
                <a:solidFill>
                  <a:srgbClr val="0070C0"/>
                </a:solidFill>
              </a:rPr>
              <a:t>, -</a:t>
            </a:r>
            <a:r>
              <a:rPr lang="en-GB" sz="1400" dirty="0" err="1">
                <a:solidFill>
                  <a:srgbClr val="0070C0"/>
                </a:solidFill>
              </a:rPr>
              <a:t>ency</a:t>
            </a:r>
            <a:r>
              <a:rPr lang="en-GB" sz="1400" dirty="0">
                <a:solidFill>
                  <a:srgbClr val="0070C0"/>
                </a:solidFill>
              </a:rPr>
              <a:t>, </a:t>
            </a:r>
            <a:r>
              <a:rPr lang="en-GB" sz="1400" dirty="0" err="1">
                <a:solidFill>
                  <a:srgbClr val="0070C0"/>
                </a:solidFill>
              </a:rPr>
              <a:t>ence</a:t>
            </a:r>
            <a:r>
              <a:rPr lang="en-GB" sz="1400" dirty="0">
                <a:solidFill>
                  <a:srgbClr val="0070C0"/>
                </a:solidFill>
              </a:rPr>
              <a:t>  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-able, -</a:t>
            </a:r>
            <a:r>
              <a:rPr lang="en-GB" sz="1400" dirty="0" err="1">
                <a:solidFill>
                  <a:srgbClr val="FF0000"/>
                </a:solidFill>
              </a:rPr>
              <a:t>ible</a:t>
            </a:r>
            <a:r>
              <a:rPr lang="en-GB" sz="1400" dirty="0">
                <a:solidFill>
                  <a:srgbClr val="FF0000"/>
                </a:solidFill>
              </a:rPr>
              <a:t>, -ably, -</a:t>
            </a:r>
            <a:r>
              <a:rPr lang="en-GB" sz="1400" dirty="0" err="1">
                <a:solidFill>
                  <a:srgbClr val="FF0000"/>
                </a:solidFill>
              </a:rPr>
              <a:t>ibly</a:t>
            </a:r>
            <a:endParaRPr lang="en-GB" sz="1400" dirty="0">
              <a:solidFill>
                <a:srgbClr val="FF0000"/>
              </a:solidFill>
            </a:endParaRPr>
          </a:p>
          <a:p>
            <a:r>
              <a:rPr lang="en-GB" sz="1400" dirty="0">
                <a:solidFill>
                  <a:srgbClr val="0070C0"/>
                </a:solidFill>
              </a:rPr>
              <a:t>-</a:t>
            </a:r>
            <a:r>
              <a:rPr lang="en-GB" sz="1400" dirty="0" err="1">
                <a:solidFill>
                  <a:srgbClr val="0070C0"/>
                </a:solidFill>
              </a:rPr>
              <a:t>fer</a:t>
            </a:r>
            <a:endParaRPr lang="en-GB" sz="14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1BF8342-DE78-4D78-865E-366EC2D5FD3A}"/>
              </a:ext>
            </a:extLst>
          </p:cNvPr>
          <p:cNvCxnSpPr>
            <a:cxnSpLocks/>
          </p:cNvCxnSpPr>
          <p:nvPr/>
        </p:nvCxnSpPr>
        <p:spPr>
          <a:xfrm>
            <a:off x="3096397" y="99557"/>
            <a:ext cx="0" cy="1546912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0430BEC-DDFA-4F93-B2E1-33A4EB7D84AF}"/>
              </a:ext>
            </a:extLst>
          </p:cNvPr>
          <p:cNvCxnSpPr>
            <a:cxnSpLocks/>
          </p:cNvCxnSpPr>
          <p:nvPr/>
        </p:nvCxnSpPr>
        <p:spPr>
          <a:xfrm>
            <a:off x="5068072" y="99557"/>
            <a:ext cx="0" cy="1546912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D42B428-7625-44B0-BD7D-604DC567FB3A}"/>
              </a:ext>
            </a:extLst>
          </p:cNvPr>
          <p:cNvCxnSpPr>
            <a:cxnSpLocks/>
          </p:cNvCxnSpPr>
          <p:nvPr/>
        </p:nvCxnSpPr>
        <p:spPr>
          <a:xfrm>
            <a:off x="6970099" y="94361"/>
            <a:ext cx="0" cy="1546912"/>
          </a:xfrm>
          <a:prstGeom prst="line">
            <a:avLst/>
          </a:prstGeom>
          <a:ln w="8572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492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66838A-ABFB-4F30-8029-F7964C8639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452" t="55667" r="13422" b="24787"/>
          <a:stretch/>
        </p:blipFill>
        <p:spPr>
          <a:xfrm>
            <a:off x="430548" y="1612497"/>
            <a:ext cx="4342601" cy="15633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B446A3-8B43-4765-8591-7287E9800D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160" t="54445" r="14515" b="5921"/>
          <a:stretch/>
        </p:blipFill>
        <p:spPr>
          <a:xfrm>
            <a:off x="4949918" y="872487"/>
            <a:ext cx="6811534" cy="511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285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255</Words>
  <Application>Microsoft Office PowerPoint</Application>
  <PresentationFormat>Widescreen</PresentationFormat>
  <Paragraphs>132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CCW Cursive Writing 23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Whittaker</dc:creator>
  <cp:lastModifiedBy>Julie Whittaker</cp:lastModifiedBy>
  <cp:revision>55</cp:revision>
  <dcterms:created xsi:type="dcterms:W3CDTF">2021-02-07T14:14:49Z</dcterms:created>
  <dcterms:modified xsi:type="dcterms:W3CDTF">2021-02-19T19:00:40Z</dcterms:modified>
</cp:coreProperties>
</file>