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398" y="-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7FC0D-9C33-41E9-B7D9-4D16D4533D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EC7A1B-53E2-4B4A-93CE-9A4F2713DA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A9893F-0CBC-43F7-907E-F9C06041C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E49F2-1E01-44EB-A8A2-9302D4426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C1731B-CECB-49BB-AB1E-5AEB165D6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633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F7056-3D3D-4C50-B61E-BB3F949DB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5AD85-903E-4FCB-9E9D-D778392D75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99DF5C-68F8-4E8B-AD61-BE6CE3887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E23D82-8252-42AA-8F2A-2C3F9F0C7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AD118A-DE3F-495C-9DB0-82645E513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978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E3E68-4A40-4EEF-B953-3388D3551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AA91EE-74EC-4DC5-A97F-391723289F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3D5D67-9024-46F4-94DF-2C60EC2FB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BF9561-FF10-45F5-B4BD-68F33F896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44DDB-2A5A-454F-8741-9F0DD1511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35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7290B-B9BD-4746-B1BA-FA4D97FED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ECF07A-9FEE-4F5E-85EA-BA190B1303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8E9F45-E413-48EE-B291-3519A9EE59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94E945-97F9-41D2-B106-9B25F2BF5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D46CFB-41BE-48C8-BF2E-D19EDAC16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4ABB9D-5938-464F-9440-BE73839CE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984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77636-2011-4236-B89E-D8DE3CF72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DAA274-8F3C-4248-9DF8-4CE0EFC9E4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D7FC5B-EF55-439A-8C59-D0752C3080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3F13C7-C35E-4BCE-8CD5-017DFDBCAC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6E4121-0EFA-4DCB-A45A-D2AE4B7494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BD5EC9-BFBB-40DA-9C75-8E712CBD9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19D3BB-A22F-4596-A093-AD6AB5414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BC50FB-ECFB-4E68-B193-47C9B4C7C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191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79EB6-5AFD-4E04-9C86-67F025B01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B12A40-7C11-44FA-B5EA-F4FEFF28F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6404F9-AA91-45CC-97D6-4338D85B8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B3FA64-9409-4A37-91B9-FC8803EC3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27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5C61F0-2F79-4B12-8DCC-C3F959F26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3FE5E7-71C7-4B4B-A014-8CD61D5FB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603AE1-F7CA-4481-8AD2-5BE926FD8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36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C331A-93BE-45FC-B7C9-0A1D9D1F3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AABDF-47D8-4EB6-A4CA-AD92FC9AD8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1BFE35-51CB-42A6-8CD1-EB4580A3D9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91B5CC-A9B4-46F3-AE9F-AADD92B70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D062FB-261C-4171-92B1-3680E356A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F748C4-413A-400B-AA31-CF629CB0C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304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D5F6E-4992-443D-8909-370DD1B48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019BEF-58D6-4B93-86DF-E31C8E44E9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1BB4FE-E875-4B05-A6C4-8C69498AA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095EEF-CBC9-42C0-85C3-250AD5716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8ED57D-CE1E-40CF-BE04-FF67FDA3F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805A1C-1DCE-4813-A0AB-A15460C41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875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1803F-B80E-4F81-9E6E-C5CA644BB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043482-ADD0-40B3-A6D8-247E9108DA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9B56E-0D89-4E9A-8854-2E3CAB38F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77C58C-CAD4-4930-8D84-6B3BCACF6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432032-30EB-4700-AB0D-0F5EE6AFF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939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64B073-A229-4D47-A82D-424FF3AEAD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AE9596-8A3F-4C24-88D0-40C8BB0548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F3980F-209C-498F-8964-D30BC961F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3708D2-91AA-42D5-8BA8-3B00340EB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6359A-5DC4-4F94-ACF1-AE90581CF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693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EB57F7-6EBE-4267-B593-50E3BFF69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C4C3BF-CA5E-4EE3-A46B-6C1759D75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D83BDE-DE39-4780-A1B8-926C46CBE9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DA44AB-B20B-47CA-9241-C51275CA7D28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49AE59-3210-42C2-BDA2-BEE10B8DC6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342938-C426-493F-AD17-0B2ABD1AAE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087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20.jpe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1.png"/><Relationship Id="rId7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unburst chart&#10;&#10;Description automatically generated">
            <a:extLst>
              <a:ext uri="{FF2B5EF4-FFF2-40B4-BE49-F238E27FC236}">
                <a16:creationId xmlns:a16="http://schemas.microsoft.com/office/drawing/2014/main" id="{8449FD7F-8CD1-435F-BED8-3BFEC16F59C6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13605" r="53929" b="17749"/>
          <a:stretch/>
        </p:blipFill>
        <p:spPr>
          <a:xfrm>
            <a:off x="5149492" y="65324"/>
            <a:ext cx="1695192" cy="150602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C6CBC64-B29A-4AD1-A79D-99ADA596960D}"/>
              </a:ext>
            </a:extLst>
          </p:cNvPr>
          <p:cNvSpPr txBox="1"/>
          <p:nvPr/>
        </p:nvSpPr>
        <p:spPr>
          <a:xfrm>
            <a:off x="4745336" y="1571347"/>
            <a:ext cx="25035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Grammar Knowledge Organiser</a:t>
            </a:r>
          </a:p>
        </p:txBody>
      </p:sp>
      <p:pic>
        <p:nvPicPr>
          <p:cNvPr id="1026" name="Picture 2" descr="Image result for number 1">
            <a:extLst>
              <a:ext uri="{FF2B5EF4-FFF2-40B4-BE49-F238E27FC236}">
                <a16:creationId xmlns:a16="http://schemas.microsoft.com/office/drawing/2014/main" id="{081ADA38-48AB-4648-B6C5-B9AA8E996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707" y="1879124"/>
            <a:ext cx="850760" cy="85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BB35EBA-88BF-4201-8133-301AC41A6A4B}"/>
              </a:ext>
            </a:extLst>
          </p:cNvPr>
          <p:cNvSpPr txBox="1"/>
          <p:nvPr/>
        </p:nvSpPr>
        <p:spPr>
          <a:xfrm>
            <a:off x="417250" y="292963"/>
            <a:ext cx="4199138" cy="2462213"/>
          </a:xfrm>
          <a:prstGeom prst="rect">
            <a:avLst/>
          </a:prstGeom>
          <a:noFill/>
          <a:ln w="1016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CW Cursive Writing 23" panose="03050602040000000000" pitchFamily="66" charset="0"/>
              </a:rPr>
              <a:t>Punctuation</a:t>
            </a:r>
          </a:p>
          <a:p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Capital letters </a:t>
            </a:r>
            <a:r>
              <a:rPr lang="en-GB" sz="1100" dirty="0">
                <a:latin typeface="CCW Cursive Writing 23" panose="03050602040000000000" pitchFamily="66" charset="0"/>
              </a:rPr>
              <a:t>(</a:t>
            </a:r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ABC</a:t>
            </a:r>
            <a:r>
              <a:rPr lang="en-GB" sz="1100" dirty="0">
                <a:latin typeface="CCW Cursive Writing 23" panose="03050602040000000000" pitchFamily="66" charset="0"/>
              </a:rPr>
              <a:t>): for names, the word I and at the beginning of all types of sentences  </a:t>
            </a:r>
          </a:p>
          <a:p>
            <a:endParaRPr lang="en-GB" sz="1100" dirty="0">
              <a:latin typeface="CCW Cursive Writing 23" panose="03050602040000000000" pitchFamily="66" charset="0"/>
            </a:endParaRPr>
          </a:p>
          <a:p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Full stops </a:t>
            </a:r>
            <a:r>
              <a:rPr lang="en-GB" sz="1100" dirty="0">
                <a:latin typeface="CCW Cursive Writing 23" panose="03050602040000000000" pitchFamily="66" charset="0"/>
              </a:rPr>
              <a:t>(</a:t>
            </a:r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.</a:t>
            </a:r>
            <a:r>
              <a:rPr lang="en-GB" sz="1100" dirty="0">
                <a:latin typeface="CCW Cursive Writing 23" panose="03050602040000000000" pitchFamily="66" charset="0"/>
              </a:rPr>
              <a:t>): used at the end of statement sentences </a:t>
            </a:r>
          </a:p>
          <a:p>
            <a:endParaRPr lang="en-GB" sz="1100" dirty="0">
              <a:latin typeface="CCW Cursive Writing 23" panose="03050602040000000000" pitchFamily="66" charset="0"/>
            </a:endParaRPr>
          </a:p>
          <a:p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Question marks </a:t>
            </a:r>
            <a:r>
              <a:rPr lang="en-GB" sz="1100" dirty="0">
                <a:latin typeface="CCW Cursive Writing 23" panose="03050602040000000000" pitchFamily="66" charset="0"/>
              </a:rPr>
              <a:t>(</a:t>
            </a:r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?</a:t>
            </a:r>
            <a:r>
              <a:rPr lang="en-GB" sz="1100" dirty="0">
                <a:latin typeface="CCW Cursive Writing 23" panose="03050602040000000000" pitchFamily="66" charset="0"/>
              </a:rPr>
              <a:t>): used at the end of a question sentences </a:t>
            </a:r>
          </a:p>
          <a:p>
            <a:endParaRPr lang="en-GB" sz="1100" dirty="0">
              <a:latin typeface="CCW Cursive Writing 23" panose="03050602040000000000" pitchFamily="66" charset="0"/>
            </a:endParaRPr>
          </a:p>
          <a:p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Exclamation marks </a:t>
            </a:r>
            <a:r>
              <a:rPr lang="en-GB" sz="1100" dirty="0">
                <a:latin typeface="CCW Cursive Writing 23" panose="03050602040000000000" pitchFamily="66" charset="0"/>
              </a:rPr>
              <a:t>(</a:t>
            </a:r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!</a:t>
            </a:r>
            <a:r>
              <a:rPr lang="en-GB" sz="1100" dirty="0">
                <a:latin typeface="CCW Cursive Writing 23" panose="03050602040000000000" pitchFamily="66" charset="0"/>
              </a:rPr>
              <a:t>): used at the end of exclamation sentences and to show shock or surprise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682D67-EE04-4F49-90DC-979D93B11DC6}"/>
              </a:ext>
            </a:extLst>
          </p:cNvPr>
          <p:cNvSpPr txBox="1"/>
          <p:nvPr/>
        </p:nvSpPr>
        <p:spPr>
          <a:xfrm>
            <a:off x="417250" y="2981600"/>
            <a:ext cx="4199138" cy="938719"/>
          </a:xfrm>
          <a:prstGeom prst="rect">
            <a:avLst/>
          </a:prstGeom>
          <a:noFill/>
          <a:ln w="1016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CW Cursive Writing 23" panose="03050602040000000000" pitchFamily="66" charset="0"/>
              </a:rPr>
              <a:t>Word Classes</a:t>
            </a:r>
          </a:p>
          <a:p>
            <a:r>
              <a:rPr lang="en-GB" sz="1100" b="1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Noun</a:t>
            </a:r>
            <a:r>
              <a:rPr lang="en-GB" sz="1100" b="1" dirty="0">
                <a:latin typeface="CCW Cursive Writing 23" panose="03050602040000000000" pitchFamily="66" charset="0"/>
              </a:rPr>
              <a:t>: </a:t>
            </a:r>
            <a:r>
              <a:rPr lang="en-GB" sz="1100" dirty="0">
                <a:latin typeface="CCW Cursive Writing 23" panose="03050602040000000000" pitchFamily="66" charset="0"/>
              </a:rPr>
              <a:t>A person, place or thing</a:t>
            </a:r>
          </a:p>
          <a:p>
            <a:endParaRPr lang="en-GB" sz="1100" b="1" dirty="0">
              <a:solidFill>
                <a:srgbClr val="FF0000"/>
              </a:solidFill>
              <a:latin typeface="CCW Cursive Writing 23" panose="03050602040000000000" pitchFamily="66" charset="0"/>
            </a:endParaRPr>
          </a:p>
          <a:p>
            <a:r>
              <a:rPr lang="en-GB" sz="1100" b="1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Adjective</a:t>
            </a:r>
            <a:r>
              <a:rPr lang="en-GB" sz="1100" b="1" dirty="0">
                <a:latin typeface="CCW Cursive Writing 23" panose="03050602040000000000" pitchFamily="66" charset="0"/>
              </a:rPr>
              <a:t>:</a:t>
            </a:r>
            <a:r>
              <a:rPr lang="en-GB" sz="1100" dirty="0">
                <a:latin typeface="CCW Cursive Writing 23" panose="03050602040000000000" pitchFamily="66" charset="0"/>
              </a:rPr>
              <a:t> To describe a noun</a:t>
            </a:r>
            <a:endParaRPr lang="en-GB" sz="1100" dirty="0">
              <a:solidFill>
                <a:srgbClr val="FF0000"/>
              </a:solidFill>
              <a:latin typeface="CCW Cursive Writing 23" panose="03050602040000000000" pitchFamily="66" charset="0"/>
            </a:endParaRPr>
          </a:p>
          <a:p>
            <a:endParaRPr lang="en-GB" sz="1100" dirty="0">
              <a:latin typeface="CCW Cursive Writing 23" panose="03050602040000000000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1C9E03-4CE8-4097-AF35-A8C33CD5B97B}"/>
              </a:ext>
            </a:extLst>
          </p:cNvPr>
          <p:cNvSpPr txBox="1"/>
          <p:nvPr/>
        </p:nvSpPr>
        <p:spPr>
          <a:xfrm>
            <a:off x="417250" y="4098105"/>
            <a:ext cx="4199138" cy="938719"/>
          </a:xfrm>
          <a:prstGeom prst="rect">
            <a:avLst/>
          </a:prstGeom>
          <a:noFill/>
          <a:ln w="1016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CW Cursive Writing 23" panose="03050602040000000000" pitchFamily="66" charset="0"/>
              </a:rPr>
              <a:t>Composing Sentences</a:t>
            </a:r>
          </a:p>
          <a:p>
            <a:r>
              <a:rPr lang="en-GB" sz="1100" b="1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Think it, say it, write it, read it.</a:t>
            </a:r>
          </a:p>
          <a:p>
            <a:r>
              <a:rPr lang="en-GB" sz="1100" b="1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Then, don’t forget to CHECK IT!</a:t>
            </a:r>
          </a:p>
          <a:p>
            <a:endParaRPr lang="en-GB" sz="1100" b="1" dirty="0">
              <a:solidFill>
                <a:srgbClr val="FF0000"/>
              </a:solidFill>
              <a:latin typeface="CCW Cursive Writing 23" panose="03050602040000000000" pitchFamily="66" charset="0"/>
            </a:endParaRPr>
          </a:p>
          <a:p>
            <a:endParaRPr lang="en-GB" sz="1100" dirty="0">
              <a:latin typeface="CCW Cursive Writing 23" panose="03050602040000000000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E13C84-71F1-47CE-920C-DBBDE735AFFE}"/>
              </a:ext>
            </a:extLst>
          </p:cNvPr>
          <p:cNvSpPr txBox="1"/>
          <p:nvPr/>
        </p:nvSpPr>
        <p:spPr>
          <a:xfrm>
            <a:off x="7575612" y="2729884"/>
            <a:ext cx="4199138" cy="3939540"/>
          </a:xfrm>
          <a:prstGeom prst="rect">
            <a:avLst/>
          </a:prstGeom>
          <a:noFill/>
          <a:ln w="889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CW Cursive Writing 23" panose="03050602040000000000" pitchFamily="66" charset="0"/>
              </a:rPr>
              <a:t>Word</a:t>
            </a:r>
          </a:p>
          <a:p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Suffixes</a:t>
            </a:r>
            <a:r>
              <a:rPr lang="en-GB" sz="1100" dirty="0">
                <a:latin typeface="CCW Cursive Writing 23" panose="03050602040000000000" pitchFamily="66" charset="0"/>
              </a:rPr>
              <a:t>: that can be added to verbs where no change is needed in the spelling of root words. </a:t>
            </a:r>
          </a:p>
          <a:p>
            <a:endParaRPr lang="en-GB" sz="400" dirty="0">
              <a:latin typeface="CCW Cursive Writing 23" panose="03050602040000000000" pitchFamily="66" charset="0"/>
            </a:endParaRPr>
          </a:p>
          <a:p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Prefix</a:t>
            </a:r>
            <a:r>
              <a:rPr lang="en-GB" sz="1100" dirty="0">
                <a:latin typeface="CCW Cursive Writing 23" panose="03050602040000000000" pitchFamily="66" charset="0"/>
              </a:rPr>
              <a:t>: how the prefix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‘un’ </a:t>
            </a:r>
            <a:r>
              <a:rPr lang="en-GB" sz="1100" dirty="0">
                <a:latin typeface="CCW Cursive Writing 23" panose="03050602040000000000" pitchFamily="66" charset="0"/>
              </a:rPr>
              <a:t>changes the meaning of verbs and adjectives– kind-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unkind</a:t>
            </a:r>
            <a:r>
              <a:rPr lang="en-GB" sz="1100" dirty="0">
                <a:latin typeface="CCW Cursive Writing 23" panose="03050602040000000000" pitchFamily="66" charset="0"/>
              </a:rPr>
              <a:t>, pack -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unpack</a:t>
            </a:r>
            <a:r>
              <a:rPr lang="en-GB" sz="1100" dirty="0">
                <a:latin typeface="CCW Cursive Writing 23" panose="03050602040000000000" pitchFamily="66" charset="0"/>
              </a:rPr>
              <a:t>, tie-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untie</a:t>
            </a:r>
            <a:r>
              <a:rPr lang="en-GB" sz="1100" dirty="0">
                <a:latin typeface="CCW Cursive Writing 23" panose="03050602040000000000" pitchFamily="66" charset="0"/>
              </a:rPr>
              <a:t>. </a:t>
            </a:r>
          </a:p>
          <a:p>
            <a:endParaRPr lang="en-GB" sz="500" dirty="0">
              <a:latin typeface="CCW Cursive Writing 23" panose="03050602040000000000" pitchFamily="66" charset="0"/>
            </a:endParaRPr>
          </a:p>
          <a:p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Singular</a:t>
            </a:r>
            <a:r>
              <a:rPr lang="en-GB" sz="1100" dirty="0">
                <a:latin typeface="CCW Cursive Writing 23" panose="03050602040000000000" pitchFamily="66" charset="0"/>
              </a:rPr>
              <a:t>: A singular noun names one person, place, thing or idea.</a:t>
            </a:r>
          </a:p>
          <a:p>
            <a:endParaRPr lang="en-GB" sz="500" dirty="0">
              <a:solidFill>
                <a:srgbClr val="FF0000"/>
              </a:solidFill>
              <a:latin typeface="CCW Cursive Writing 23" panose="03050602040000000000" pitchFamily="66" charset="0"/>
            </a:endParaRPr>
          </a:p>
          <a:p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Plural</a:t>
            </a:r>
            <a:r>
              <a:rPr lang="en-GB" sz="1100" dirty="0">
                <a:latin typeface="CCW Cursive Writing 23" panose="03050602040000000000" pitchFamily="66" charset="0"/>
              </a:rPr>
              <a:t>: A plural noun names more than one person, place, thing or idea. E.g.-There is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one lamp </a:t>
            </a:r>
            <a:r>
              <a:rPr lang="en-GB" sz="1100" dirty="0">
                <a:latin typeface="CCW Cursive Writing 23" panose="03050602040000000000" pitchFamily="66" charset="0"/>
              </a:rPr>
              <a:t>on my desk. There are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two lamps </a:t>
            </a:r>
            <a:r>
              <a:rPr lang="en-GB" sz="1100" dirty="0">
                <a:latin typeface="CCW Cursive Writing 23" panose="03050602040000000000" pitchFamily="66" charset="0"/>
              </a:rPr>
              <a:t>on my desk. </a:t>
            </a:r>
          </a:p>
          <a:p>
            <a:endParaRPr lang="en-GB" sz="500" dirty="0">
              <a:latin typeface="CCW Cursive Writing 23" panose="03050602040000000000" pitchFamily="66" charset="0"/>
            </a:endParaRPr>
          </a:p>
          <a:p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Using </a:t>
            </a:r>
            <a:r>
              <a:rPr lang="en-GB" sz="1100" dirty="0" err="1">
                <a:solidFill>
                  <a:srgbClr val="FF0000"/>
                </a:solidFill>
                <a:latin typeface="CCW Cursive Writing 23" panose="03050602040000000000" pitchFamily="66" charset="0"/>
              </a:rPr>
              <a:t>ing</a:t>
            </a:r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, ed, </a:t>
            </a:r>
            <a:r>
              <a:rPr lang="en-GB" sz="1100" dirty="0" err="1">
                <a:solidFill>
                  <a:srgbClr val="FF0000"/>
                </a:solidFill>
                <a:latin typeface="CCW Cursive Writing 23" panose="03050602040000000000" pitchFamily="66" charset="0"/>
              </a:rPr>
              <a:t>er</a:t>
            </a:r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 and </a:t>
            </a:r>
            <a:r>
              <a:rPr lang="en-GB" sz="1100" dirty="0" err="1">
                <a:solidFill>
                  <a:srgbClr val="FF0000"/>
                </a:solidFill>
                <a:latin typeface="CCW Cursive Writing 23" panose="03050602040000000000" pitchFamily="66" charset="0"/>
              </a:rPr>
              <a:t>est</a:t>
            </a:r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 </a:t>
            </a:r>
            <a:r>
              <a:rPr lang="en-GB" sz="1100" dirty="0">
                <a:latin typeface="CCW Cursive Writing 23" panose="03050602040000000000" pitchFamily="66" charset="0"/>
              </a:rPr>
              <a:t>where no change is needed in the spelling of root words. </a:t>
            </a:r>
            <a:r>
              <a:rPr lang="en-GB" sz="1100" dirty="0" err="1">
                <a:latin typeface="CCW Cursive Writing 23" panose="03050602040000000000" pitchFamily="66" charset="0"/>
              </a:rPr>
              <a:t>E.g</a:t>
            </a:r>
            <a:r>
              <a:rPr lang="en-GB" sz="1100" dirty="0">
                <a:latin typeface="CCW Cursive Writing 23" panose="03050602040000000000" pitchFamily="66" charset="0"/>
              </a:rPr>
              <a:t>-  help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ing</a:t>
            </a:r>
            <a:r>
              <a:rPr lang="en-GB" sz="1100" dirty="0">
                <a:latin typeface="CCW Cursive Writing 23" panose="03050602040000000000" pitchFamily="66" charset="0"/>
              </a:rPr>
              <a:t>, help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ed</a:t>
            </a:r>
            <a:r>
              <a:rPr lang="en-GB" sz="1100" dirty="0">
                <a:latin typeface="CCW Cursive Writing 23" panose="03050602040000000000" pitchFamily="66" charset="0"/>
              </a:rPr>
              <a:t>, help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er</a:t>
            </a:r>
            <a:r>
              <a:rPr lang="en-GB" sz="1100" dirty="0">
                <a:latin typeface="CCW Cursive Writing 23" panose="03050602040000000000" pitchFamily="66" charset="0"/>
              </a:rPr>
              <a:t>, eat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ing</a:t>
            </a:r>
            <a:r>
              <a:rPr lang="en-GB" sz="1100" dirty="0">
                <a:latin typeface="CCW Cursive Writing 23" panose="03050602040000000000" pitchFamily="66" charset="0"/>
              </a:rPr>
              <a:t>, eat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ing</a:t>
            </a:r>
            <a:r>
              <a:rPr lang="en-GB" sz="1100" dirty="0">
                <a:latin typeface="CCW Cursive Writing 23" panose="03050602040000000000" pitchFamily="66" charset="0"/>
              </a:rPr>
              <a:t>, quick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er</a:t>
            </a:r>
            <a:r>
              <a:rPr lang="en-GB" sz="1100" dirty="0">
                <a:latin typeface="CCW Cursive Writing 23" panose="03050602040000000000" pitchFamily="66" charset="0"/>
              </a:rPr>
              <a:t>, quick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est</a:t>
            </a:r>
            <a:r>
              <a:rPr lang="en-GB" sz="1100" dirty="0">
                <a:latin typeface="CCW Cursive Writing 23" panose="03050602040000000000" pitchFamily="66" charset="0"/>
              </a:rPr>
              <a:t>. </a:t>
            </a: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422EE0-32BE-421A-B0F3-D51F0F426600}"/>
              </a:ext>
            </a:extLst>
          </p:cNvPr>
          <p:cNvSpPr txBox="1"/>
          <p:nvPr/>
        </p:nvSpPr>
        <p:spPr>
          <a:xfrm>
            <a:off x="4972050" y="2838450"/>
            <a:ext cx="2276789" cy="2754600"/>
          </a:xfrm>
          <a:prstGeom prst="rect">
            <a:avLst/>
          </a:prstGeom>
          <a:noFill/>
          <a:ln w="1016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CW Cursive Writing 23" panose="03050602040000000000" pitchFamily="66" charset="0"/>
              </a:rPr>
              <a:t>Terminology</a:t>
            </a:r>
          </a:p>
          <a:p>
            <a:pPr algn="ctr"/>
            <a:endParaRPr lang="en-GB" sz="800" b="1" u="sng" dirty="0">
              <a:latin typeface="CCW Cursive Writing 23" panose="03050602040000000000" pitchFamily="66" charset="0"/>
            </a:endParaRP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Letter</a:t>
            </a: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phoneme</a:t>
            </a: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sound</a:t>
            </a: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capital letter</a:t>
            </a: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word</a:t>
            </a: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sentence</a:t>
            </a: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punctuation</a:t>
            </a: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full stop</a:t>
            </a: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capital letter</a:t>
            </a: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question mark</a:t>
            </a: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exclamation mark</a:t>
            </a: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singular</a:t>
            </a: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plural</a:t>
            </a: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pronoun</a:t>
            </a:r>
          </a:p>
        </p:txBody>
      </p:sp>
      <p:pic>
        <p:nvPicPr>
          <p:cNvPr id="1028" name="Picture 4" descr="Image result for think it say it write it read it">
            <a:extLst>
              <a:ext uri="{FF2B5EF4-FFF2-40B4-BE49-F238E27FC236}">
                <a16:creationId xmlns:a16="http://schemas.microsoft.com/office/drawing/2014/main" id="{D88B6249-A3B2-408E-B137-146F0AED5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31" y="4838700"/>
            <a:ext cx="4524375" cy="1726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3A8E57-C1F5-4CA7-9941-B91DC93C98AA}"/>
              </a:ext>
            </a:extLst>
          </p:cNvPr>
          <p:cNvSpPr txBox="1"/>
          <p:nvPr/>
        </p:nvSpPr>
        <p:spPr>
          <a:xfrm>
            <a:off x="2228849" y="4895850"/>
            <a:ext cx="676275" cy="6572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AB95975-E3E8-4E23-891F-210B799C2345}"/>
              </a:ext>
            </a:extLst>
          </p:cNvPr>
          <p:cNvSpPr txBox="1"/>
          <p:nvPr/>
        </p:nvSpPr>
        <p:spPr>
          <a:xfrm>
            <a:off x="7575612" y="292963"/>
            <a:ext cx="4199138" cy="2200602"/>
          </a:xfrm>
          <a:prstGeom prst="rect">
            <a:avLst/>
          </a:prstGeom>
          <a:noFill/>
          <a:ln w="1016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CW Cursive Writing 23" panose="03050602040000000000" pitchFamily="66" charset="0"/>
              </a:rPr>
              <a:t>Sentence</a:t>
            </a:r>
          </a:p>
          <a:p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Finger spaces</a:t>
            </a:r>
            <a:r>
              <a:rPr lang="en-GB" sz="1100" dirty="0">
                <a:latin typeface="CCW Cursive Writing 23" panose="03050602040000000000" pitchFamily="66" charset="0"/>
              </a:rPr>
              <a:t>: leaving spaces between words</a:t>
            </a:r>
            <a:endParaRPr lang="en-GB" sz="900" dirty="0">
              <a:latin typeface="CCW Cursive Writing 23" panose="03050602040000000000" pitchFamily="66" charset="0"/>
            </a:endParaRPr>
          </a:p>
          <a:p>
            <a:endParaRPr lang="en-GB" sz="500" dirty="0">
              <a:solidFill>
                <a:srgbClr val="FF0000"/>
              </a:solidFill>
              <a:latin typeface="CCW Cursive Writing 23" panose="03050602040000000000" pitchFamily="66" charset="0"/>
            </a:endParaRPr>
          </a:p>
          <a:p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and</a:t>
            </a:r>
            <a:r>
              <a:rPr lang="en-GB" sz="1100" dirty="0">
                <a:latin typeface="CCW Cursive Writing 23" panose="03050602040000000000" pitchFamily="66" charset="0"/>
              </a:rPr>
              <a:t>: joining words and joining clauses using the word and E.g. The dragon was green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and</a:t>
            </a:r>
            <a:r>
              <a:rPr lang="en-GB" sz="1100" dirty="0">
                <a:latin typeface="CCW Cursive Writing 23" panose="03050602040000000000" pitchFamily="66" charset="0"/>
              </a:rPr>
              <a:t> fiery. </a:t>
            </a:r>
          </a:p>
          <a:p>
            <a:endParaRPr lang="en-GB" sz="1100" dirty="0">
              <a:latin typeface="CCW Cursive Writing 23" panose="03050602040000000000" pitchFamily="66" charset="0"/>
            </a:endParaRPr>
          </a:p>
          <a:p>
            <a:endParaRPr lang="en-GB" sz="1100" dirty="0">
              <a:latin typeface="CCW Cursive Writing 23" panose="03050602040000000000" pitchFamily="66" charset="0"/>
            </a:endParaRPr>
          </a:p>
          <a:p>
            <a:endParaRPr lang="en-GB" sz="1100" dirty="0">
              <a:latin typeface="CCW Cursive Writing 23" panose="03050602040000000000" pitchFamily="66" charset="0"/>
            </a:endParaRPr>
          </a:p>
          <a:p>
            <a:endParaRPr lang="en-GB" sz="1100" dirty="0">
              <a:latin typeface="CCW Cursive Writing 23" panose="03050602040000000000" pitchFamily="66" charset="0"/>
            </a:endParaRPr>
          </a:p>
          <a:p>
            <a:endParaRPr lang="en-GB" sz="1100" dirty="0">
              <a:latin typeface="CCW Cursive Writing 23" panose="03050602040000000000" pitchFamily="66" charset="0"/>
            </a:endParaRPr>
          </a:p>
          <a:p>
            <a:endParaRPr lang="en-GB" sz="1100" dirty="0">
              <a:latin typeface="CCW Cursive Writing 23" panose="03050602040000000000" pitchFamily="66" charset="0"/>
            </a:endParaRPr>
          </a:p>
        </p:txBody>
      </p:sp>
      <p:pic>
        <p:nvPicPr>
          <p:cNvPr id="2050" name="Picture 2" descr="Image result for finger spaces">
            <a:extLst>
              <a:ext uri="{FF2B5EF4-FFF2-40B4-BE49-F238E27FC236}">
                <a16:creationId xmlns:a16="http://schemas.microsoft.com/office/drawing/2014/main" id="{460B7402-A93B-4E4C-BBFE-304C476077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210" y="1501268"/>
            <a:ext cx="808978" cy="808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hat Is a Conjunction?">
            <a:extLst>
              <a:ext uri="{FF2B5EF4-FFF2-40B4-BE49-F238E27FC236}">
                <a16:creationId xmlns:a16="http://schemas.microsoft.com/office/drawing/2014/main" id="{CBBBF281-B6D3-4F74-AA76-4DE235728D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76" t="69034" r="33657"/>
          <a:stretch/>
        </p:blipFill>
        <p:spPr bwMode="auto">
          <a:xfrm>
            <a:off x="9383786" y="1479464"/>
            <a:ext cx="1198485" cy="799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credit: yanhongbin / 123RF Stock Photo">
            <a:extLst>
              <a:ext uri="{FF2B5EF4-FFF2-40B4-BE49-F238E27FC236}">
                <a16:creationId xmlns:a16="http://schemas.microsoft.com/office/drawing/2014/main" id="{8E4C00BF-3D9C-4814-B9F8-32D7E00FD7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297" y="5761030"/>
            <a:ext cx="804007" cy="804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exclamationmark">
            <a:extLst>
              <a:ext uri="{FF2B5EF4-FFF2-40B4-BE49-F238E27FC236}">
                <a16:creationId xmlns:a16="http://schemas.microsoft.com/office/drawing/2014/main" id="{94CF933C-F532-4666-B5B9-639341B0C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196" y="5701616"/>
            <a:ext cx="661608" cy="883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result for full stop">
            <a:extLst>
              <a:ext uri="{FF2B5EF4-FFF2-40B4-BE49-F238E27FC236}">
                <a16:creationId xmlns:a16="http://schemas.microsoft.com/office/drawing/2014/main" id="{A39EF84C-4E06-427C-AE21-EEF288DB4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648" y="5797327"/>
            <a:ext cx="1088578" cy="787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651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unburst chart&#10;&#10;Description automatically generated">
            <a:extLst>
              <a:ext uri="{FF2B5EF4-FFF2-40B4-BE49-F238E27FC236}">
                <a16:creationId xmlns:a16="http://schemas.microsoft.com/office/drawing/2014/main" id="{8449FD7F-8CD1-435F-BED8-3BFEC16F59C6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13605" r="53929" b="17749"/>
          <a:stretch/>
        </p:blipFill>
        <p:spPr>
          <a:xfrm>
            <a:off x="5149492" y="65324"/>
            <a:ext cx="1695192" cy="150602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C6CBC64-B29A-4AD1-A79D-99ADA596960D}"/>
              </a:ext>
            </a:extLst>
          </p:cNvPr>
          <p:cNvSpPr txBox="1"/>
          <p:nvPr/>
        </p:nvSpPr>
        <p:spPr>
          <a:xfrm>
            <a:off x="4745336" y="1571347"/>
            <a:ext cx="25035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Grammar Knowledge Organiser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B35EBA-88BF-4201-8133-301AC41A6A4B}"/>
              </a:ext>
            </a:extLst>
          </p:cNvPr>
          <p:cNvSpPr txBox="1"/>
          <p:nvPr/>
        </p:nvSpPr>
        <p:spPr>
          <a:xfrm>
            <a:off x="417250" y="292963"/>
            <a:ext cx="4199138" cy="3247043"/>
          </a:xfrm>
          <a:prstGeom prst="rect">
            <a:avLst/>
          </a:prstGeom>
          <a:noFill/>
          <a:ln w="1016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>
                <a:latin typeface="CCW Cursive Writing 23" panose="03050602040000000000" pitchFamily="66" charset="0"/>
              </a:rPr>
              <a:t>Punctuation</a:t>
            </a: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Capital letters </a:t>
            </a:r>
            <a:r>
              <a:rPr lang="en-GB" sz="1000" dirty="0">
                <a:latin typeface="CCW Cursive Writing 23" panose="03050602040000000000" pitchFamily="66" charset="0"/>
              </a:rPr>
              <a:t>(</a:t>
            </a:r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ABC</a:t>
            </a:r>
            <a:r>
              <a:rPr lang="en-GB" sz="1000" dirty="0">
                <a:latin typeface="CCW Cursive Writing 23" panose="03050602040000000000" pitchFamily="66" charset="0"/>
              </a:rPr>
              <a:t>): for names, the word I and at the beginning of all types of sentences  </a:t>
            </a:r>
          </a:p>
          <a:p>
            <a:endParaRPr lang="en-GB" sz="500" dirty="0">
              <a:latin typeface="CCW Cursive Writing 23" panose="03050602040000000000" pitchFamily="66" charset="0"/>
            </a:endParaRP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Full stops </a:t>
            </a:r>
            <a:r>
              <a:rPr lang="en-GB" sz="1000" dirty="0">
                <a:latin typeface="CCW Cursive Writing 23" panose="03050602040000000000" pitchFamily="66" charset="0"/>
              </a:rPr>
              <a:t>(</a:t>
            </a:r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.</a:t>
            </a:r>
            <a:r>
              <a:rPr lang="en-GB" sz="1000" dirty="0">
                <a:latin typeface="CCW Cursive Writing 23" panose="03050602040000000000" pitchFamily="66" charset="0"/>
              </a:rPr>
              <a:t>): used at the end of statement sentences </a:t>
            </a:r>
          </a:p>
          <a:p>
            <a:endParaRPr lang="en-GB" sz="500" dirty="0">
              <a:latin typeface="CCW Cursive Writing 23" panose="03050602040000000000" pitchFamily="66" charset="0"/>
            </a:endParaRP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Question marks </a:t>
            </a:r>
            <a:r>
              <a:rPr lang="en-GB" sz="1000" dirty="0">
                <a:latin typeface="CCW Cursive Writing 23" panose="03050602040000000000" pitchFamily="66" charset="0"/>
              </a:rPr>
              <a:t>(</a:t>
            </a:r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?</a:t>
            </a:r>
            <a:r>
              <a:rPr lang="en-GB" sz="1000" dirty="0">
                <a:latin typeface="CCW Cursive Writing 23" panose="03050602040000000000" pitchFamily="66" charset="0"/>
              </a:rPr>
              <a:t>): used at the end of a question sentences </a:t>
            </a:r>
          </a:p>
          <a:p>
            <a:endParaRPr lang="en-GB" sz="500" dirty="0">
              <a:latin typeface="CCW Cursive Writing 23" panose="03050602040000000000" pitchFamily="66" charset="0"/>
            </a:endParaRP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Exclamation marks </a:t>
            </a:r>
            <a:r>
              <a:rPr lang="en-GB" sz="1000" dirty="0">
                <a:latin typeface="CCW Cursive Writing 23" panose="03050602040000000000" pitchFamily="66" charset="0"/>
              </a:rPr>
              <a:t>(</a:t>
            </a:r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!</a:t>
            </a:r>
            <a:r>
              <a:rPr lang="en-GB" sz="1000" dirty="0">
                <a:latin typeface="CCW Cursive Writing 23" panose="03050602040000000000" pitchFamily="66" charset="0"/>
              </a:rPr>
              <a:t>): used at the end of exclamation sentences and to show shock or surprise</a:t>
            </a:r>
          </a:p>
          <a:p>
            <a:endParaRPr lang="en-GB" sz="500" dirty="0">
              <a:latin typeface="CCW Cursive Writing 23" panose="03050602040000000000" pitchFamily="66" charset="0"/>
            </a:endParaRP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Comma</a:t>
            </a:r>
            <a:r>
              <a:rPr lang="en-GB" sz="1000" dirty="0">
                <a:latin typeface="CCW Cursive Writing 23" panose="03050602040000000000" pitchFamily="66" charset="0"/>
              </a:rPr>
              <a:t> (</a:t>
            </a:r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,</a:t>
            </a:r>
            <a:r>
              <a:rPr lang="en-GB" sz="1000" dirty="0">
                <a:latin typeface="CCW Cursive Writing 23" panose="03050602040000000000" pitchFamily="66" charset="0"/>
              </a:rPr>
              <a:t>): used in between words in a list written as a sentence and to separate clauses in sentences</a:t>
            </a:r>
          </a:p>
          <a:p>
            <a:endParaRPr lang="en-GB" sz="500" dirty="0">
              <a:latin typeface="CCW Cursive Writing 23" panose="03050602040000000000" pitchFamily="66" charset="0"/>
            </a:endParaRP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Apostrophes</a:t>
            </a:r>
            <a:r>
              <a:rPr lang="en-GB" sz="1000" dirty="0">
                <a:latin typeface="CCW Cursive Writing 23" panose="03050602040000000000" pitchFamily="66" charset="0"/>
              </a:rPr>
              <a:t> (</a:t>
            </a:r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’</a:t>
            </a:r>
            <a:r>
              <a:rPr lang="en-GB" sz="1000" dirty="0">
                <a:latin typeface="CCW Cursive Writing 23" panose="03050602040000000000" pitchFamily="66" charset="0"/>
              </a:rPr>
              <a:t>): to show possession E.G the </a:t>
            </a:r>
            <a:r>
              <a:rPr lang="en-GB" sz="10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girl’s dog </a:t>
            </a:r>
            <a:r>
              <a:rPr lang="en-GB" sz="1000" dirty="0">
                <a:latin typeface="CCW Cursive Writing 23" panose="03050602040000000000" pitchFamily="66" charset="0"/>
              </a:rPr>
              <a:t>OR to show missing letters in contracted words e.g. I am to </a:t>
            </a:r>
            <a:r>
              <a:rPr lang="en-GB" sz="10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I’m</a:t>
            </a:r>
            <a:r>
              <a:rPr lang="en-GB" sz="1000" dirty="0">
                <a:latin typeface="CCW Cursive Writing 23" panose="03050602040000000000" pitchFamily="66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682D67-EE04-4F49-90DC-979D93B11DC6}"/>
              </a:ext>
            </a:extLst>
          </p:cNvPr>
          <p:cNvSpPr txBox="1"/>
          <p:nvPr/>
        </p:nvSpPr>
        <p:spPr>
          <a:xfrm>
            <a:off x="409067" y="3690231"/>
            <a:ext cx="4199138" cy="2246769"/>
          </a:xfrm>
          <a:prstGeom prst="rect">
            <a:avLst/>
          </a:prstGeom>
          <a:noFill/>
          <a:ln w="1016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>
                <a:latin typeface="CCW Cursive Writing 23" panose="03050602040000000000" pitchFamily="66" charset="0"/>
              </a:rPr>
              <a:t>Word Classes</a:t>
            </a:r>
          </a:p>
          <a:p>
            <a:r>
              <a:rPr lang="en-GB" sz="1000" b="1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Noun</a:t>
            </a:r>
            <a:r>
              <a:rPr lang="en-GB" sz="1000" b="1" dirty="0">
                <a:latin typeface="CCW Cursive Writing 23" panose="03050602040000000000" pitchFamily="66" charset="0"/>
              </a:rPr>
              <a:t>: P</a:t>
            </a:r>
            <a:r>
              <a:rPr lang="en-GB" sz="1000" dirty="0">
                <a:latin typeface="CCW Cursive Writing 23" panose="03050602040000000000" pitchFamily="66" charset="0"/>
              </a:rPr>
              <a:t>erson, place or thing</a:t>
            </a:r>
          </a:p>
          <a:p>
            <a:endParaRPr lang="en-GB" sz="500" b="1" dirty="0">
              <a:solidFill>
                <a:srgbClr val="FF0000"/>
              </a:solidFill>
              <a:latin typeface="CCW Cursive Writing 23" panose="03050602040000000000" pitchFamily="66" charset="0"/>
            </a:endParaRPr>
          </a:p>
          <a:p>
            <a:r>
              <a:rPr lang="en-GB" sz="1000" b="1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Adjective</a:t>
            </a:r>
            <a:r>
              <a:rPr lang="en-GB" sz="1000" b="1" dirty="0">
                <a:latin typeface="CCW Cursive Writing 23" panose="03050602040000000000" pitchFamily="66" charset="0"/>
              </a:rPr>
              <a:t>:</a:t>
            </a:r>
            <a:r>
              <a:rPr lang="en-GB" sz="1000" dirty="0">
                <a:latin typeface="CCW Cursive Writing 23" panose="03050602040000000000" pitchFamily="66" charset="0"/>
              </a:rPr>
              <a:t> Describes a noun</a:t>
            </a:r>
          </a:p>
          <a:p>
            <a:endParaRPr lang="en-GB" sz="500" dirty="0">
              <a:solidFill>
                <a:srgbClr val="FF0000"/>
              </a:solidFill>
              <a:latin typeface="CCW Cursive Writing 23" panose="03050602040000000000" pitchFamily="66" charset="0"/>
            </a:endParaRPr>
          </a:p>
          <a:p>
            <a:r>
              <a:rPr lang="en-GB" sz="1000" b="1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Verb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: </a:t>
            </a:r>
            <a:r>
              <a:rPr lang="en-GB" sz="1000" dirty="0">
                <a:latin typeface="CCW Cursive Writing 23" panose="03050602040000000000" pitchFamily="66" charset="0"/>
              </a:rPr>
              <a:t>Action word</a:t>
            </a:r>
          </a:p>
          <a:p>
            <a:endParaRPr lang="en-GB" sz="500" dirty="0">
              <a:solidFill>
                <a:srgbClr val="FF0000"/>
              </a:solidFill>
              <a:latin typeface="CCW Cursive Writing 23" panose="03050602040000000000" pitchFamily="66" charset="0"/>
            </a:endParaRPr>
          </a:p>
          <a:p>
            <a:r>
              <a:rPr lang="en-GB" sz="1000" b="1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Adverb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: </a:t>
            </a:r>
            <a:r>
              <a:rPr lang="en-GB" sz="1000" dirty="0">
                <a:latin typeface="CCW Cursive Writing 23" panose="03050602040000000000" pitchFamily="66" charset="0"/>
              </a:rPr>
              <a:t>Describes the verb or adjective</a:t>
            </a:r>
          </a:p>
          <a:p>
            <a:endParaRPr lang="en-GB" sz="500" b="1" dirty="0">
              <a:solidFill>
                <a:srgbClr val="FF0000"/>
              </a:solidFill>
              <a:latin typeface="CCW Cursive Writing 23" panose="03050602040000000000" pitchFamily="66" charset="0"/>
            </a:endParaRPr>
          </a:p>
          <a:p>
            <a:r>
              <a:rPr lang="en-GB" sz="1000" b="1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Noun Phrase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: </a:t>
            </a:r>
            <a:r>
              <a:rPr lang="en-GB" sz="1000" dirty="0">
                <a:latin typeface="CCW Cursive Writing 23" panose="03050602040000000000" pitchFamily="66" charset="0"/>
              </a:rPr>
              <a:t>A noun and the simple words that go with it in the sentence </a:t>
            </a:r>
            <a:r>
              <a:rPr lang="en-GB" sz="10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the girl</a:t>
            </a:r>
            <a:r>
              <a:rPr lang="en-GB" sz="1000" dirty="0">
                <a:latin typeface="CCW Cursive Writing 23" panose="03050602040000000000" pitchFamily="66" charset="0"/>
              </a:rPr>
              <a:t> OR </a:t>
            </a:r>
            <a:r>
              <a:rPr lang="en-GB" sz="10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a ball  </a:t>
            </a:r>
          </a:p>
          <a:p>
            <a:endParaRPr lang="en-GB" sz="500" b="1" dirty="0">
              <a:solidFill>
                <a:schemeClr val="accent6">
                  <a:lumMod val="50000"/>
                </a:schemeClr>
              </a:solidFill>
              <a:latin typeface="CCW Cursive Writing 23" panose="03050602040000000000" pitchFamily="66" charset="0"/>
            </a:endParaRPr>
          </a:p>
          <a:p>
            <a:r>
              <a:rPr lang="en-GB" sz="1000" b="1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Expanded noun phrase</a:t>
            </a:r>
            <a:r>
              <a:rPr lang="en-GB" sz="1000" dirty="0">
                <a:latin typeface="CCW Cursive Writing 23" panose="03050602040000000000" pitchFamily="66" charset="0"/>
              </a:rPr>
              <a:t>: A noun and adjective </a:t>
            </a:r>
            <a:r>
              <a:rPr lang="en-GB" sz="10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the little girl </a:t>
            </a:r>
            <a:r>
              <a:rPr lang="en-GB" sz="1000" dirty="0">
                <a:latin typeface="CCW Cursive Writing 23" panose="03050602040000000000" pitchFamily="66" charset="0"/>
              </a:rPr>
              <a:t>OR </a:t>
            </a:r>
            <a:r>
              <a:rPr lang="en-GB" sz="10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a spotty ball </a:t>
            </a:r>
            <a:r>
              <a:rPr lang="en-GB" sz="1000" b="1" dirty="0">
                <a:latin typeface="CCW Cursive Writing 23" panose="03050602040000000000" pitchFamily="66" charset="0"/>
              </a:rPr>
              <a:t>OR </a:t>
            </a:r>
            <a:r>
              <a:rPr lang="en-GB" sz="10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the green, scaly dragon. </a:t>
            </a:r>
            <a:endParaRPr lang="en-GB" sz="1000" dirty="0">
              <a:solidFill>
                <a:schemeClr val="accent6">
                  <a:lumMod val="50000"/>
                </a:schemeClr>
              </a:solidFill>
              <a:latin typeface="CCW Cursive Writing 23" panose="03050602040000000000" pitchFamily="66" charset="0"/>
            </a:endParaRPr>
          </a:p>
          <a:p>
            <a:endParaRPr lang="en-GB" sz="500" dirty="0">
              <a:solidFill>
                <a:schemeClr val="accent6">
                  <a:lumMod val="50000"/>
                </a:schemeClr>
              </a:solidFill>
              <a:latin typeface="CCW Cursive Writing 23" panose="03050602040000000000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1C9E03-4CE8-4097-AF35-A8C33CD5B97B}"/>
              </a:ext>
            </a:extLst>
          </p:cNvPr>
          <p:cNvSpPr txBox="1"/>
          <p:nvPr/>
        </p:nvSpPr>
        <p:spPr>
          <a:xfrm>
            <a:off x="448271" y="6095677"/>
            <a:ext cx="4159933" cy="600164"/>
          </a:xfrm>
          <a:prstGeom prst="rect">
            <a:avLst/>
          </a:prstGeom>
          <a:noFill/>
          <a:ln w="1016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Remember: Always think of a sentence before you write it down and </a:t>
            </a:r>
            <a:r>
              <a:rPr lang="en-GB" sz="1100" b="1" u="sng" dirty="0">
                <a:latin typeface="CCW Cursive Writing 23" panose="03050602040000000000" pitchFamily="66" charset="0"/>
              </a:rPr>
              <a:t>CHECK IT!</a:t>
            </a:r>
            <a:endParaRPr lang="en-GB" sz="1100" dirty="0">
              <a:latin typeface="CCW Cursive Writing 23" panose="03050602040000000000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E13C84-71F1-47CE-920C-DBBDE735AFFE}"/>
              </a:ext>
            </a:extLst>
          </p:cNvPr>
          <p:cNvSpPr txBox="1"/>
          <p:nvPr/>
        </p:nvSpPr>
        <p:spPr>
          <a:xfrm>
            <a:off x="4972050" y="6038156"/>
            <a:ext cx="6870762" cy="707886"/>
          </a:xfrm>
          <a:prstGeom prst="rect">
            <a:avLst/>
          </a:prstGeom>
          <a:noFill/>
          <a:ln w="889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Present tense</a:t>
            </a:r>
            <a:r>
              <a:rPr lang="en-GB" sz="1000" dirty="0">
                <a:latin typeface="CCW Cursive Writing 23" panose="03050602040000000000" pitchFamily="66" charset="0"/>
              </a:rPr>
              <a:t>: When something is happening now  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E.G. Sam is </a:t>
            </a:r>
            <a:r>
              <a:rPr lang="en-GB" sz="10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playing</a:t>
            </a:r>
            <a:r>
              <a:rPr lang="en-GB" sz="1000" dirty="0">
                <a:latin typeface="CCW Cursive Writing 23" panose="03050602040000000000" pitchFamily="66" charset="0"/>
              </a:rPr>
              <a:t> football. OR Sam </a:t>
            </a:r>
            <a:r>
              <a:rPr lang="en-GB" sz="10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plays</a:t>
            </a:r>
            <a:r>
              <a:rPr lang="en-GB" sz="1000" dirty="0">
                <a:latin typeface="CCW Cursive Writing 23" panose="03050602040000000000" pitchFamily="66" charset="0"/>
              </a:rPr>
              <a:t> football </a:t>
            </a:r>
          </a:p>
          <a:p>
            <a:pPr algn="ctr"/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Past Tense</a:t>
            </a:r>
            <a:r>
              <a:rPr lang="en-GB" sz="1000" dirty="0">
                <a:latin typeface="CCW Cursive Writing 23" panose="03050602040000000000" pitchFamily="66" charset="0"/>
              </a:rPr>
              <a:t>: When an event has already happened  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E.G Sam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was playing </a:t>
            </a:r>
            <a:r>
              <a:rPr lang="en-GB" sz="1000" dirty="0">
                <a:latin typeface="CCW Cursive Writing 23" panose="03050602040000000000" pitchFamily="66" charset="0"/>
              </a:rPr>
              <a:t>football OR Sam </a:t>
            </a:r>
            <a:r>
              <a:rPr lang="en-GB" sz="1000" b="1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played</a:t>
            </a:r>
            <a:r>
              <a:rPr lang="en-GB" sz="1000" dirty="0">
                <a:latin typeface="CCW Cursive Writing 23" panose="03050602040000000000" pitchFamily="66" charset="0"/>
              </a:rPr>
              <a:t> football.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422EE0-32BE-421A-B0F3-D51F0F426600}"/>
              </a:ext>
            </a:extLst>
          </p:cNvPr>
          <p:cNvSpPr txBox="1"/>
          <p:nvPr/>
        </p:nvSpPr>
        <p:spPr>
          <a:xfrm>
            <a:off x="4972050" y="2838450"/>
            <a:ext cx="2276789" cy="2416046"/>
          </a:xfrm>
          <a:prstGeom prst="rect">
            <a:avLst/>
          </a:prstGeom>
          <a:noFill/>
          <a:ln w="1016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CW Cursive Writing 23" panose="03050602040000000000" pitchFamily="66" charset="0"/>
              </a:rPr>
              <a:t>Terminology</a:t>
            </a:r>
            <a:endParaRPr lang="en-GB" sz="1000" b="1" u="sng" dirty="0">
              <a:latin typeface="CCW Cursive Writing 23" panose="03050602040000000000" pitchFamily="66" charset="0"/>
            </a:endParaRP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noun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noun phrase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statement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question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exclamation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command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compound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suffix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adjective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adverb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verb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tense (past, present)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apostrophe 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comma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A6CA94-08E4-4102-9B37-B6382151E9E3}"/>
              </a:ext>
            </a:extLst>
          </p:cNvPr>
          <p:cNvSpPr txBox="1"/>
          <p:nvPr/>
        </p:nvSpPr>
        <p:spPr>
          <a:xfrm>
            <a:off x="7572375" y="260282"/>
            <a:ext cx="4199138" cy="1985159"/>
          </a:xfrm>
          <a:prstGeom prst="rect">
            <a:avLst/>
          </a:prstGeom>
          <a:noFill/>
          <a:ln w="1016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>
                <a:latin typeface="CCW Cursive Writing 23" panose="03050602040000000000" pitchFamily="66" charset="0"/>
              </a:rPr>
              <a:t>Sentence - Conjunctions</a:t>
            </a:r>
            <a:endParaRPr lang="en-GB" sz="1000" dirty="0">
              <a:solidFill>
                <a:srgbClr val="FF0000"/>
              </a:solidFill>
              <a:latin typeface="CCW Cursive Writing 23" panose="03050602040000000000" pitchFamily="66" charset="0"/>
            </a:endParaRP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Conjunction: </a:t>
            </a:r>
            <a:r>
              <a:rPr lang="en-GB" sz="1000" dirty="0">
                <a:latin typeface="CCW Cursive Writing 23" panose="03050602040000000000" pitchFamily="66" charset="0"/>
              </a:rPr>
              <a:t>join short clauses up to make longer sentences.                 </a:t>
            </a:r>
          </a:p>
          <a:p>
            <a:endParaRPr lang="en-GB" sz="1100" dirty="0">
              <a:latin typeface="CCW Cursive Writing 23" panose="03050602040000000000" pitchFamily="66" charset="0"/>
            </a:endParaRPr>
          </a:p>
          <a:p>
            <a:endParaRPr lang="en-GB" sz="1100" dirty="0">
              <a:solidFill>
                <a:srgbClr val="FF0000"/>
              </a:solidFill>
              <a:latin typeface="CCW Cursive Writing 23" panose="03050602040000000000" pitchFamily="66" charset="0"/>
            </a:endParaRPr>
          </a:p>
          <a:p>
            <a:endParaRPr lang="en-GB" sz="1100" dirty="0">
              <a:solidFill>
                <a:srgbClr val="FF0000"/>
              </a:solidFill>
              <a:latin typeface="CCW Cursive Writing 23" panose="03050602040000000000" pitchFamily="66" charset="0"/>
            </a:endParaRPr>
          </a:p>
          <a:p>
            <a:endParaRPr lang="en-GB" sz="1100" dirty="0">
              <a:solidFill>
                <a:srgbClr val="FF0000"/>
              </a:solidFill>
              <a:latin typeface="CCW Cursive Writing 23" panose="03050602040000000000" pitchFamily="66" charset="0"/>
            </a:endParaRPr>
          </a:p>
          <a:p>
            <a:r>
              <a:rPr lang="en-GB" sz="1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Co-ordinating </a:t>
            </a:r>
          </a:p>
          <a:p>
            <a:r>
              <a:rPr lang="en-GB" sz="1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Conjunctions</a:t>
            </a:r>
          </a:p>
          <a:p>
            <a:endParaRPr lang="en-GB" sz="1100" dirty="0">
              <a:latin typeface="CCW Cursive Writing 23" panose="03050602040000000000" pitchFamily="66" charset="0"/>
            </a:endParaRPr>
          </a:p>
          <a:p>
            <a:pPr algn="ctr"/>
            <a:endParaRPr lang="en-GB" sz="1000" b="1" u="sng" dirty="0">
              <a:latin typeface="CCW Cursive Writing 23" panose="03050602040000000000" pitchFamily="66" charset="0"/>
            </a:endParaRPr>
          </a:p>
        </p:txBody>
      </p:sp>
      <p:pic>
        <p:nvPicPr>
          <p:cNvPr id="2050" name="Picture 2" descr="Image result for number 2">
            <a:extLst>
              <a:ext uri="{FF2B5EF4-FFF2-40B4-BE49-F238E27FC236}">
                <a16:creationId xmlns:a16="http://schemas.microsoft.com/office/drawing/2014/main" id="{9E0B9282-A5CD-48AA-8909-BD6A48EE28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599" y="1879124"/>
            <a:ext cx="818975" cy="87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and or but">
            <a:extLst>
              <a:ext uri="{FF2B5EF4-FFF2-40B4-BE49-F238E27FC236}">
                <a16:creationId xmlns:a16="http://schemas.microsoft.com/office/drawing/2014/main" id="{9E95158A-9748-492C-A565-BA4F8F49C2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3" t="63345" r="1306" b="9454"/>
          <a:stretch/>
        </p:blipFill>
        <p:spPr bwMode="auto">
          <a:xfrm>
            <a:off x="7696027" y="848238"/>
            <a:ext cx="1949035" cy="42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ubordinating conjunctions year 2">
            <a:extLst>
              <a:ext uri="{FF2B5EF4-FFF2-40B4-BE49-F238E27FC236}">
                <a16:creationId xmlns:a16="http://schemas.microsoft.com/office/drawing/2014/main" id="{EBEC2EF2-1132-484C-9884-F318743418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3" r="9980"/>
          <a:stretch/>
        </p:blipFill>
        <p:spPr bwMode="auto">
          <a:xfrm>
            <a:off x="9671944" y="741389"/>
            <a:ext cx="2059801" cy="1467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D30A7D8-6306-4465-9E2B-343E12AC1885}"/>
              </a:ext>
            </a:extLst>
          </p:cNvPr>
          <p:cNvSpPr txBox="1"/>
          <p:nvPr/>
        </p:nvSpPr>
        <p:spPr>
          <a:xfrm>
            <a:off x="7583797" y="2435688"/>
            <a:ext cx="4187716" cy="3477875"/>
          </a:xfrm>
          <a:prstGeom prst="rect">
            <a:avLst/>
          </a:prstGeom>
          <a:noFill/>
          <a:ln w="1016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1000" b="1" u="sng" dirty="0">
              <a:latin typeface="CCW Cursive Writing 23" panose="03050602040000000000" pitchFamily="66" charset="0"/>
            </a:endParaRPr>
          </a:p>
          <a:p>
            <a:r>
              <a:rPr lang="en-GB" sz="1000" b="1" u="sng" dirty="0">
                <a:latin typeface="CCW Cursive Writing 23" panose="03050602040000000000" pitchFamily="66" charset="0"/>
              </a:rPr>
              <a:t>Sentence - Conjunctions</a:t>
            </a:r>
            <a:endParaRPr lang="en-GB" sz="1000" dirty="0">
              <a:solidFill>
                <a:srgbClr val="FF0000"/>
              </a:solidFill>
              <a:latin typeface="CCW Cursive Writing 23" panose="03050602040000000000" pitchFamily="66" charset="0"/>
            </a:endParaRP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Statements </a:t>
            </a:r>
            <a:r>
              <a:rPr lang="en-GB" sz="1000" dirty="0">
                <a:latin typeface="CCW Cursive Writing 23" panose="03050602040000000000" pitchFamily="66" charset="0"/>
              </a:rPr>
              <a:t>tell the reader something and end with a full-stop. </a:t>
            </a:r>
            <a:r>
              <a:rPr lang="en-GB" sz="1000" b="1" dirty="0">
                <a:solidFill>
                  <a:schemeClr val="accent6">
                    <a:lumMod val="75000"/>
                  </a:schemeClr>
                </a:solidFill>
                <a:latin typeface="CCW Cursive Writing 23" panose="03050602040000000000" pitchFamily="66" charset="0"/>
              </a:rPr>
              <a:t>It is usually cold in winter.</a:t>
            </a:r>
          </a:p>
          <a:p>
            <a:endParaRPr lang="en-GB" sz="1000" b="1" dirty="0">
              <a:solidFill>
                <a:schemeClr val="accent6">
                  <a:lumMod val="75000"/>
                </a:schemeClr>
              </a:solidFill>
              <a:latin typeface="CCW Cursive Writing 23" panose="03050602040000000000" pitchFamily="66" charset="0"/>
            </a:endParaRP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Commands</a:t>
            </a:r>
            <a:r>
              <a:rPr lang="en-GB" sz="1000" dirty="0">
                <a:latin typeface="CCW Cursive Writing 23" panose="03050602040000000000" pitchFamily="66" charset="0"/>
              </a:rPr>
              <a:t> begin with a verb, tell the reader to do something and end with a full-stop. </a:t>
            </a:r>
          </a:p>
          <a:p>
            <a:r>
              <a:rPr lang="en-GB" sz="1000" b="1" dirty="0">
                <a:solidFill>
                  <a:schemeClr val="accent6">
                    <a:lumMod val="75000"/>
                  </a:schemeClr>
                </a:solidFill>
                <a:latin typeface="CCW Cursive Writing 23" panose="03050602040000000000" pitchFamily="66" charset="0"/>
              </a:rPr>
              <a:t>Brush your teeth. </a:t>
            </a:r>
          </a:p>
          <a:p>
            <a:endParaRPr lang="en-GB" sz="1000" b="1" dirty="0">
              <a:solidFill>
                <a:schemeClr val="accent6">
                  <a:lumMod val="75000"/>
                </a:schemeClr>
              </a:solidFill>
              <a:latin typeface="CCW Cursive Writing 23" panose="03050602040000000000" pitchFamily="66" charset="0"/>
            </a:endParaRP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Questions</a:t>
            </a:r>
            <a:r>
              <a:rPr lang="en-GB" sz="1000" dirty="0">
                <a:latin typeface="CCW Cursive Writing 23" panose="03050602040000000000" pitchFamily="66" charset="0"/>
              </a:rPr>
              <a:t> need an answer and end with a question mark. </a:t>
            </a:r>
          </a:p>
          <a:p>
            <a:r>
              <a:rPr lang="en-GB" sz="1000" b="1" dirty="0">
                <a:solidFill>
                  <a:schemeClr val="accent6">
                    <a:lumMod val="75000"/>
                  </a:schemeClr>
                </a:solidFill>
                <a:latin typeface="CCW Cursive Writing 23" panose="03050602040000000000" pitchFamily="66" charset="0"/>
              </a:rPr>
              <a:t>What did you learn at school </a:t>
            </a:r>
          </a:p>
          <a:p>
            <a:r>
              <a:rPr lang="en-GB" sz="1000" b="1" dirty="0">
                <a:solidFill>
                  <a:schemeClr val="accent6">
                    <a:lumMod val="75000"/>
                  </a:schemeClr>
                </a:solidFill>
                <a:latin typeface="CCW Cursive Writing 23" panose="03050602040000000000" pitchFamily="66" charset="0"/>
              </a:rPr>
              <a:t>today?</a:t>
            </a:r>
          </a:p>
          <a:p>
            <a:endParaRPr lang="en-GB" sz="1000" b="1" dirty="0">
              <a:solidFill>
                <a:schemeClr val="accent6">
                  <a:lumMod val="75000"/>
                </a:schemeClr>
              </a:solidFill>
              <a:latin typeface="CCW Cursive Writing 23" panose="03050602040000000000" pitchFamily="66" charset="0"/>
            </a:endParaRP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Exclamations </a:t>
            </a:r>
            <a:r>
              <a:rPr lang="en-GB" sz="1000" dirty="0">
                <a:latin typeface="CCW Cursive Writing 23" panose="03050602040000000000" pitchFamily="66" charset="0"/>
              </a:rPr>
              <a:t>start</a:t>
            </a:r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 </a:t>
            </a:r>
            <a:r>
              <a:rPr lang="en-GB" sz="1000" dirty="0">
                <a:latin typeface="CCW Cursive Writing 23" panose="03050602040000000000" pitchFamily="66" charset="0"/>
              </a:rPr>
              <a:t>with </a:t>
            </a:r>
          </a:p>
          <a:p>
            <a:r>
              <a:rPr lang="en-GB" sz="1000" dirty="0">
                <a:latin typeface="CCW Cursive Writing 23" panose="03050602040000000000" pitchFamily="66" charset="0"/>
              </a:rPr>
              <a:t>“how” or “what”, contain a </a:t>
            </a:r>
          </a:p>
          <a:p>
            <a:r>
              <a:rPr lang="en-GB" sz="1000" dirty="0">
                <a:latin typeface="CCW Cursive Writing 23" panose="03050602040000000000" pitchFamily="66" charset="0"/>
              </a:rPr>
              <a:t>verb and end with an </a:t>
            </a:r>
          </a:p>
          <a:p>
            <a:r>
              <a:rPr lang="en-GB" sz="1000" dirty="0">
                <a:latin typeface="CCW Cursive Writing 23" panose="03050602040000000000" pitchFamily="66" charset="0"/>
              </a:rPr>
              <a:t>exclamation mark. </a:t>
            </a:r>
          </a:p>
          <a:p>
            <a:r>
              <a:rPr lang="en-GB" sz="1000" b="1" dirty="0">
                <a:solidFill>
                  <a:schemeClr val="accent6">
                    <a:lumMod val="75000"/>
                  </a:schemeClr>
                </a:solidFill>
                <a:latin typeface="CCW Cursive Writing 23" panose="03050602040000000000" pitchFamily="66" charset="0"/>
              </a:rPr>
              <a:t>What a beautiful dress! </a:t>
            </a:r>
            <a:r>
              <a:rPr lang="en-GB" sz="1000" dirty="0">
                <a:latin typeface="CCW Cursive Writing 23" panose="03050602040000000000" pitchFamily="66" charset="0"/>
              </a:rPr>
              <a:t>OR</a:t>
            </a:r>
          </a:p>
          <a:p>
            <a:r>
              <a:rPr lang="en-GB" sz="1000" b="1" dirty="0">
                <a:solidFill>
                  <a:schemeClr val="accent6">
                    <a:lumMod val="75000"/>
                  </a:schemeClr>
                </a:solidFill>
                <a:latin typeface="CCW Cursive Writing 23" panose="03050602040000000000" pitchFamily="66" charset="0"/>
              </a:rPr>
              <a:t>How amazing it was! </a:t>
            </a:r>
            <a:endParaRPr lang="en-GB" sz="1100" dirty="0">
              <a:latin typeface="CCW Cursive Writing 23" panose="03050602040000000000" pitchFamily="66" charset="0"/>
            </a:endParaRPr>
          </a:p>
        </p:txBody>
      </p:sp>
      <p:pic>
        <p:nvPicPr>
          <p:cNvPr id="1032" name="Picture 8" descr="Image result for statement command question exclamation">
            <a:extLst>
              <a:ext uri="{FF2B5EF4-FFF2-40B4-BE49-F238E27FC236}">
                <a16:creationId xmlns:a16="http://schemas.microsoft.com/office/drawing/2014/main" id="{FA84941A-C354-4BE9-AEFC-D4A9E21EAF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2" t="4857" r="9197" b="5579"/>
          <a:stretch/>
        </p:blipFill>
        <p:spPr bwMode="auto">
          <a:xfrm rot="895898">
            <a:off x="10686950" y="4432878"/>
            <a:ext cx="1226249" cy="1660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past present future signs">
            <a:extLst>
              <a:ext uri="{FF2B5EF4-FFF2-40B4-BE49-F238E27FC236}">
                <a16:creationId xmlns:a16="http://schemas.microsoft.com/office/drawing/2014/main" id="{81195AC7-9C1E-4167-A496-03848A85E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13780">
            <a:off x="4345754" y="5003957"/>
            <a:ext cx="1196855" cy="156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1366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C6CBC64-B29A-4AD1-A79D-99ADA596960D}"/>
              </a:ext>
            </a:extLst>
          </p:cNvPr>
          <p:cNvSpPr txBox="1"/>
          <p:nvPr/>
        </p:nvSpPr>
        <p:spPr>
          <a:xfrm>
            <a:off x="4913003" y="1223798"/>
            <a:ext cx="25035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Grammar Knowledge Organiser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B35EBA-88BF-4201-8133-301AC41A6A4B}"/>
              </a:ext>
            </a:extLst>
          </p:cNvPr>
          <p:cNvSpPr txBox="1"/>
          <p:nvPr/>
        </p:nvSpPr>
        <p:spPr>
          <a:xfrm>
            <a:off x="393941" y="166568"/>
            <a:ext cx="4350698" cy="3954929"/>
          </a:xfrm>
          <a:prstGeom prst="rect">
            <a:avLst/>
          </a:prstGeom>
          <a:noFill/>
          <a:ln w="1016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CW Cursive Writing 23" panose="03050602040000000000" pitchFamily="66" charset="0"/>
              </a:rPr>
              <a:t>Punctuation</a:t>
            </a:r>
          </a:p>
          <a:p>
            <a:r>
              <a:rPr lang="en-GB" sz="1000" b="1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Don’t forget</a:t>
            </a:r>
            <a:r>
              <a:rPr lang="en-GB" sz="1000" b="1" dirty="0">
                <a:latin typeface="CCW Cursive Writing 23" panose="03050602040000000000" pitchFamily="66" charset="0"/>
              </a:rPr>
              <a:t>:</a:t>
            </a:r>
          </a:p>
          <a:p>
            <a:pPr algn="ctr"/>
            <a:r>
              <a:rPr lang="en-GB" sz="1600" b="1" dirty="0">
                <a:solidFill>
                  <a:schemeClr val="accent1">
                    <a:lumMod val="75000"/>
                  </a:schemeClr>
                </a:solidFill>
                <a:latin typeface="CCW Cursive Writing 23" panose="03050602040000000000" pitchFamily="66" charset="0"/>
              </a:rPr>
              <a:t>.  !  ?  , ‘ </a:t>
            </a:r>
          </a:p>
          <a:p>
            <a:pPr algn="ctr"/>
            <a:endParaRPr lang="en-GB" sz="1000" b="1" u="sng" dirty="0">
              <a:latin typeface="CCW Cursive Writing 23" panose="03050602040000000000" pitchFamily="66" charset="0"/>
            </a:endParaRPr>
          </a:p>
          <a:p>
            <a:r>
              <a:rPr lang="en-GB" sz="1000" b="1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Inverted commas</a:t>
            </a:r>
            <a:r>
              <a:rPr lang="en-GB" sz="1000" b="1" dirty="0">
                <a:latin typeface="CCW Cursive Writing 23" panose="03050602040000000000" pitchFamily="66" charset="0"/>
              </a:rPr>
              <a:t>: </a:t>
            </a:r>
            <a:r>
              <a:rPr lang="en-GB" sz="1000" dirty="0">
                <a:latin typeface="CCW Cursive Writing 23" panose="03050602040000000000" pitchFamily="66" charset="0"/>
              </a:rPr>
              <a:t>To punctuate direct speech.</a:t>
            </a:r>
          </a:p>
          <a:p>
            <a:endParaRPr lang="en-GB" sz="1100" dirty="0">
              <a:latin typeface="CCW Cursive Writing 23" panose="03050602040000000000" pitchFamily="66" charset="0"/>
            </a:endParaRPr>
          </a:p>
          <a:p>
            <a:pPr algn="ctr"/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The teacher asked</a:t>
            </a:r>
            <a:r>
              <a:rPr lang="en-GB" sz="1400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GB" sz="1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here is your homework</a:t>
            </a:r>
            <a:r>
              <a:rPr lang="en-GB" sz="1400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lang="en-GB" sz="140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</a:t>
            </a:r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40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GB" sz="1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here is your homework</a:t>
            </a:r>
            <a:r>
              <a:rPr lang="en-GB" sz="1400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lang="en-GB" sz="140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the teacher asked.</a:t>
            </a:r>
          </a:p>
          <a:p>
            <a:pPr algn="ctr"/>
            <a:endParaRPr lang="en-GB" sz="900" dirty="0">
              <a:latin typeface="CCW Cursive Writing 23" panose="03050602040000000000" pitchFamily="66" charset="0"/>
            </a:endParaRPr>
          </a:p>
          <a:p>
            <a:pPr algn="ctr"/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Capital letter to start speech</a:t>
            </a:r>
          </a:p>
          <a:p>
            <a:pPr algn="ctr"/>
            <a:r>
              <a:rPr lang="en-GB" sz="900" dirty="0">
                <a:solidFill>
                  <a:srgbClr val="7030A0"/>
                </a:solidFill>
                <a:latin typeface="CCW Cursive Writing 23" panose="03050602040000000000" pitchFamily="66" charset="0"/>
              </a:rPr>
              <a:t>Inverted commas around spoken words</a:t>
            </a:r>
          </a:p>
          <a:p>
            <a:pPr algn="ctr"/>
            <a:r>
              <a:rPr lang="en-GB" sz="900" dirty="0">
                <a:solidFill>
                  <a:srgbClr val="00B0F0"/>
                </a:solidFill>
                <a:latin typeface="CCW Cursive Writing 23" panose="03050602040000000000" pitchFamily="66" charset="0"/>
              </a:rPr>
              <a:t>Commas to separate the spoken word</a:t>
            </a:r>
          </a:p>
          <a:p>
            <a:pPr algn="ctr"/>
            <a:r>
              <a:rPr lang="en-GB" sz="800" dirty="0">
                <a:solidFill>
                  <a:schemeClr val="accent6">
                    <a:lumMod val="75000"/>
                  </a:schemeClr>
                </a:solidFill>
                <a:latin typeface="CCW Cursive Writing 23" panose="03050602040000000000" pitchFamily="66" charset="0"/>
              </a:rPr>
              <a:t>Punctuation before closing the inverted commas</a:t>
            </a:r>
          </a:p>
          <a:p>
            <a:pPr algn="ctr"/>
            <a:endParaRPr lang="en-GB" sz="500" dirty="0">
              <a:latin typeface="CCW Cursive Writing 23" panose="03050602040000000000" pitchFamily="66" charset="0"/>
            </a:endParaRPr>
          </a:p>
          <a:p>
            <a:r>
              <a:rPr lang="en-GB" sz="11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Apostrophes</a:t>
            </a:r>
            <a:r>
              <a:rPr lang="en-GB" sz="1100" dirty="0">
                <a:latin typeface="CCW Cursive Writing 23" panose="03050602040000000000" pitchFamily="66" charset="0"/>
              </a:rPr>
              <a:t>: </a:t>
            </a:r>
          </a:p>
          <a:p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For contractions to show letters are omitted: </a:t>
            </a:r>
          </a:p>
          <a:p>
            <a:pPr algn="ctr"/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Don’t  (do not) She’ll (She will) </a:t>
            </a:r>
          </a:p>
          <a:p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For singular possession, add apostrophe ‘s’.  </a:t>
            </a:r>
          </a:p>
          <a:p>
            <a:pPr algn="ctr"/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girl’s bike.  The dog’s lead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For plural possession, if the noun ends with ’s’, just add the apostrophe</a:t>
            </a:r>
          </a:p>
          <a:p>
            <a:pPr algn="ctr"/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girls’ bike.  The babies’  ball.</a:t>
            </a:r>
          </a:p>
          <a:p>
            <a:pPr algn="ctr"/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If the noun is plural and does not end with s, we add ’s to the end.     </a:t>
            </a:r>
          </a:p>
          <a:p>
            <a:pPr algn="ctr"/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Children’s ball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682D67-EE04-4F49-90DC-979D93B11DC6}"/>
              </a:ext>
            </a:extLst>
          </p:cNvPr>
          <p:cNvSpPr txBox="1"/>
          <p:nvPr/>
        </p:nvSpPr>
        <p:spPr>
          <a:xfrm>
            <a:off x="393940" y="4232029"/>
            <a:ext cx="3932482" cy="2554545"/>
          </a:xfrm>
          <a:prstGeom prst="rect">
            <a:avLst/>
          </a:prstGeom>
          <a:noFill/>
          <a:ln w="1016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>
                <a:latin typeface="CCW Cursive Writing 23" panose="03050602040000000000" pitchFamily="66" charset="0"/>
              </a:rPr>
              <a:t>Word Classes</a:t>
            </a: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Noun</a:t>
            </a:r>
            <a:r>
              <a:rPr lang="en-GB" sz="1000" dirty="0">
                <a:latin typeface="CCW Cursive Writing 23" panose="03050602040000000000" pitchFamily="66" charset="0"/>
              </a:rPr>
              <a:t>: person, place or thing </a:t>
            </a: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Proper Noun</a:t>
            </a:r>
            <a:r>
              <a:rPr lang="en-GB" sz="1000" dirty="0">
                <a:latin typeface="CCW Cursive Writing 23" panose="03050602040000000000" pitchFamily="66" charset="0"/>
              </a:rPr>
              <a:t>: names of specific people, places or things.   </a:t>
            </a:r>
          </a:p>
          <a:p>
            <a:r>
              <a:rPr lang="en-GB" sz="1000" i="1" dirty="0">
                <a:latin typeface="CCW Cursive Writing 23" panose="03050602040000000000" pitchFamily="66" charset="0"/>
              </a:rPr>
              <a:t>Always need a capital letter </a:t>
            </a: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Verb</a:t>
            </a:r>
            <a:r>
              <a:rPr lang="en-GB" sz="1000" dirty="0">
                <a:latin typeface="CCW Cursive Writing 23" panose="03050602040000000000" pitchFamily="66" charset="0"/>
              </a:rPr>
              <a:t>: action word </a:t>
            </a: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Adjective</a:t>
            </a:r>
            <a:r>
              <a:rPr lang="en-GB" sz="1000" dirty="0">
                <a:latin typeface="CCW Cursive Writing 23" panose="03050602040000000000" pitchFamily="66" charset="0"/>
              </a:rPr>
              <a:t>: describes a noun </a:t>
            </a: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Preposition</a:t>
            </a:r>
            <a:r>
              <a:rPr lang="en-GB" sz="1000" dirty="0">
                <a:latin typeface="CCW Cursive Writing 23" panose="03050602040000000000" pitchFamily="66" charset="0"/>
              </a:rPr>
              <a:t>: where or when something is (position) </a:t>
            </a: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Adverb</a:t>
            </a:r>
            <a:r>
              <a:rPr lang="en-GB" sz="1000" dirty="0">
                <a:latin typeface="CCW Cursive Writing 23" panose="03050602040000000000" pitchFamily="66" charset="0"/>
              </a:rPr>
              <a:t>: describes the verb or adjective.   </a:t>
            </a: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Pronoun</a:t>
            </a:r>
            <a:r>
              <a:rPr lang="en-GB" sz="1000" dirty="0">
                <a:latin typeface="CCW Cursive Writing 23" panose="03050602040000000000" pitchFamily="66" charset="0"/>
              </a:rPr>
              <a:t>: Takes the place of the noun </a:t>
            </a: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Prefixes</a:t>
            </a:r>
            <a:r>
              <a:rPr lang="en-GB" sz="1000" dirty="0">
                <a:latin typeface="CCW Cursive Writing 23" panose="03050602040000000000" pitchFamily="66" charset="0"/>
              </a:rPr>
              <a:t>: letters added to the front of a word to change the meaning </a:t>
            </a: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Suffixes</a:t>
            </a:r>
            <a:r>
              <a:rPr lang="en-GB" sz="1000" dirty="0">
                <a:latin typeface="CCW Cursive Writing 23" panose="03050602040000000000" pitchFamily="66" charset="0"/>
              </a:rPr>
              <a:t>: letters added to the end of a word to change the meaning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E13C84-71F1-47CE-920C-DBBDE735AFFE}"/>
              </a:ext>
            </a:extLst>
          </p:cNvPr>
          <p:cNvSpPr txBox="1"/>
          <p:nvPr/>
        </p:nvSpPr>
        <p:spPr>
          <a:xfrm>
            <a:off x="4889232" y="2144032"/>
            <a:ext cx="2503503" cy="2492990"/>
          </a:xfrm>
          <a:prstGeom prst="rect">
            <a:avLst/>
          </a:prstGeom>
          <a:noFill/>
          <a:ln w="889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>
                <a:latin typeface="CCW Cursive Writing 23" panose="03050602040000000000" pitchFamily="66" charset="0"/>
              </a:rPr>
              <a:t>Word - Articles</a:t>
            </a:r>
          </a:p>
          <a:p>
            <a:pPr algn="ctr"/>
            <a:endParaRPr lang="en-GB" sz="500" b="1" u="sng" dirty="0">
              <a:latin typeface="CCW Cursive Writing 23" panose="03050602040000000000" pitchFamily="66" charset="0"/>
            </a:endParaRP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A - use for nouns, adverbs or adjectives which begin with consonant sounds</a:t>
            </a:r>
            <a:r>
              <a:rPr lang="en-GB" sz="1000" b="1" u="sng" dirty="0">
                <a:latin typeface="CCW Cursive Writing 23" panose="03050602040000000000" pitchFamily="66" charset="0"/>
              </a:rPr>
              <a:t>. </a:t>
            </a:r>
            <a:r>
              <a:rPr lang="en-GB" sz="12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en-GB" sz="12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teacher            A unicorn          A really beautiful flower          </a:t>
            </a:r>
          </a:p>
          <a:p>
            <a:pPr algn="ctr"/>
            <a:r>
              <a:rPr lang="en-GB" sz="1100" dirty="0">
                <a:latin typeface="CCW Cursive Writing 23" panose="03050602040000000000" pitchFamily="66" charset="0"/>
              </a:rPr>
              <a:t> 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An - use for nouns, adverbs or adjectives which begin with vowel sounds.</a:t>
            </a:r>
            <a:endParaRPr lang="en-GB" sz="1100" dirty="0">
              <a:latin typeface="CCW Cursive Writing 23" panose="03050602040000000000" pitchFamily="66" charset="0"/>
            </a:endParaRPr>
          </a:p>
          <a:p>
            <a:pPr algn="ctr"/>
            <a:r>
              <a:rPr lang="en-GB" sz="12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 invitation     An umbrella      An extremely cold day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422EE0-32BE-421A-B0F3-D51F0F426600}"/>
              </a:ext>
            </a:extLst>
          </p:cNvPr>
          <p:cNvSpPr txBox="1"/>
          <p:nvPr/>
        </p:nvSpPr>
        <p:spPr>
          <a:xfrm>
            <a:off x="7547200" y="5657570"/>
            <a:ext cx="4364473" cy="1015663"/>
          </a:xfrm>
          <a:prstGeom prst="rect">
            <a:avLst/>
          </a:prstGeom>
          <a:noFill/>
          <a:ln w="1016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>
                <a:latin typeface="CCW Cursive Writing 23" panose="03050602040000000000" pitchFamily="66" charset="0"/>
              </a:rPr>
              <a:t>Terminology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Preposition, conjunction, word family, prefix, clause, subordinate clause, direct speech, consonant, consonant letter vowel, vowel letter, paragraph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inverted commas (</a:t>
            </a:r>
            <a:r>
              <a:rPr lang="en-GB" sz="1000" i="1" dirty="0">
                <a:latin typeface="CCW Cursive Writing 23" panose="03050602040000000000" pitchFamily="66" charset="0"/>
              </a:rPr>
              <a:t>or ‘speech marks’)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A6CA94-08E4-4102-9B37-B6382151E9E3}"/>
              </a:ext>
            </a:extLst>
          </p:cNvPr>
          <p:cNvSpPr txBox="1"/>
          <p:nvPr/>
        </p:nvSpPr>
        <p:spPr>
          <a:xfrm>
            <a:off x="7547200" y="184767"/>
            <a:ext cx="4213187" cy="5324535"/>
          </a:xfrm>
          <a:prstGeom prst="rect">
            <a:avLst/>
          </a:prstGeom>
          <a:noFill/>
          <a:ln w="1016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b="1" u="sng" dirty="0">
                <a:latin typeface="CCW Cursive Writing 23" panose="03050602040000000000" pitchFamily="66" charset="0"/>
              </a:rPr>
              <a:t>Sentence - Conjunctions &amp; Adverbs</a:t>
            </a: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5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500" b="1" u="sng" dirty="0">
              <a:latin typeface="CCW Cursive Writing 23" panose="03050602040000000000" pitchFamily="66" charset="0"/>
            </a:endParaRPr>
          </a:p>
        </p:txBody>
      </p:sp>
      <p:pic>
        <p:nvPicPr>
          <p:cNvPr id="6146" name="Picture 2" descr="Image result for number 3">
            <a:extLst>
              <a:ext uri="{FF2B5EF4-FFF2-40B4-BE49-F238E27FC236}">
                <a16:creationId xmlns:a16="http://schemas.microsoft.com/office/drawing/2014/main" id="{4D689782-0C5E-42A9-89BC-73C6E692C5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05"/>
          <a:stretch/>
        </p:blipFill>
        <p:spPr bwMode="auto">
          <a:xfrm>
            <a:off x="5967134" y="1510099"/>
            <a:ext cx="415594" cy="588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66A2A74-0444-4DFB-92ED-E4744C3F6B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180" t="17390" r="36287" b="53294"/>
          <a:stretch/>
        </p:blipFill>
        <p:spPr>
          <a:xfrm>
            <a:off x="8878785" y="2704362"/>
            <a:ext cx="2827978" cy="216593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5118011-85D4-48E7-99BC-CA646DB2B6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966" t="17390" r="15170" b="53294"/>
          <a:stretch/>
        </p:blipFill>
        <p:spPr>
          <a:xfrm>
            <a:off x="7702327" y="431361"/>
            <a:ext cx="3181696" cy="237150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A4E850A-8F4D-43A0-910D-9D9CC20BFC40}"/>
              </a:ext>
            </a:extLst>
          </p:cNvPr>
          <p:cNvSpPr/>
          <p:nvPr/>
        </p:nvSpPr>
        <p:spPr>
          <a:xfrm>
            <a:off x="6611077" y="1997839"/>
            <a:ext cx="1988291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 </a:t>
            </a:r>
          </a:p>
          <a:p>
            <a:pPr algn="ctr"/>
            <a:r>
              <a:rPr 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</a:t>
            </a:r>
          </a:p>
          <a:p>
            <a:pPr algn="ctr"/>
            <a:r>
              <a:rPr lang="en-US" sz="3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I</a:t>
            </a:r>
          </a:p>
          <a:p>
            <a:pPr algn="ctr"/>
            <a:r>
              <a:rPr lang="en-US" sz="3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</a:t>
            </a:r>
          </a:p>
          <a:p>
            <a:pPr algn="ctr"/>
            <a:r>
              <a:rPr lang="en-US" sz="3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U</a:t>
            </a:r>
          </a:p>
        </p:txBody>
      </p:sp>
      <p:pic>
        <p:nvPicPr>
          <p:cNvPr id="18" name="Picture 17" descr="A picture containing sunburst chart&#10;&#10;Description automatically generated">
            <a:extLst>
              <a:ext uri="{FF2B5EF4-FFF2-40B4-BE49-F238E27FC236}">
                <a16:creationId xmlns:a16="http://schemas.microsoft.com/office/drawing/2014/main" id="{B24532BC-DC1D-4790-A870-514FA651793A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13605" r="53929" b="17749"/>
          <a:stretch/>
        </p:blipFill>
        <p:spPr>
          <a:xfrm>
            <a:off x="5494568" y="81768"/>
            <a:ext cx="1288519" cy="1152335"/>
          </a:xfrm>
          <a:prstGeom prst="rect">
            <a:avLst/>
          </a:prstGeom>
        </p:spPr>
      </p:pic>
      <p:pic>
        <p:nvPicPr>
          <p:cNvPr id="1034" name="Picture 10" descr="Image result for prepositions where or when">
            <a:extLst>
              <a:ext uri="{FF2B5EF4-FFF2-40B4-BE49-F238E27FC236}">
                <a16:creationId xmlns:a16="http://schemas.microsoft.com/office/drawing/2014/main" id="{711C2A4B-500A-4882-8A34-46DE01E44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076" y="4777520"/>
            <a:ext cx="2652034" cy="189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adverb">
            <a:extLst>
              <a:ext uri="{FF2B5EF4-FFF2-40B4-BE49-F238E27FC236}">
                <a16:creationId xmlns:a16="http://schemas.microsoft.com/office/drawing/2014/main" id="{F68F9C83-96C2-40CF-ADE4-27D959C2CA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52" b="6238"/>
          <a:stretch/>
        </p:blipFill>
        <p:spPr bwMode="auto">
          <a:xfrm>
            <a:off x="7894805" y="4482999"/>
            <a:ext cx="3738069" cy="950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53CEC07-0B28-4BAE-B8CB-3EFE15D3261E}"/>
              </a:ext>
            </a:extLst>
          </p:cNvPr>
          <p:cNvSpPr/>
          <p:nvPr/>
        </p:nvSpPr>
        <p:spPr>
          <a:xfrm>
            <a:off x="4334990" y="3000922"/>
            <a:ext cx="380232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</a:t>
            </a:r>
          </a:p>
          <a:p>
            <a:pPr algn="ctr"/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</a:t>
            </a:r>
          </a:p>
          <a:p>
            <a:pPr algn="ctr"/>
            <a:r>
              <a:rPr lang="en-US" sz="2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</a:t>
            </a:r>
          </a:p>
          <a:p>
            <a:pPr algn="ctr"/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</a:t>
            </a:r>
          </a:p>
          <a:p>
            <a:pPr algn="ctr"/>
            <a:r>
              <a:rPr lang="en-US" sz="2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</a:t>
            </a:r>
          </a:p>
          <a:p>
            <a:pPr algn="ctr"/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</a:t>
            </a:r>
          </a:p>
          <a:p>
            <a:pPr algn="ctr"/>
            <a:r>
              <a:rPr lang="en-US" sz="2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</a:t>
            </a:r>
          </a:p>
          <a:p>
            <a:pPr algn="ctr"/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</a:t>
            </a:r>
          </a:p>
          <a:p>
            <a:pPr algn="ctr"/>
            <a:r>
              <a:rPr lang="en-US" sz="2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</a:t>
            </a:r>
          </a:p>
          <a:p>
            <a:pPr algn="ctr"/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</a:t>
            </a:r>
          </a:p>
        </p:txBody>
      </p:sp>
      <p:pic>
        <p:nvPicPr>
          <p:cNvPr id="1038" name="Picture 14" descr="Image result for remember emoji">
            <a:extLst>
              <a:ext uri="{FF2B5EF4-FFF2-40B4-BE49-F238E27FC236}">
                <a16:creationId xmlns:a16="http://schemas.microsoft.com/office/drawing/2014/main" id="{DB56606F-D922-4511-86F4-D162E75154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21"/>
          <a:stretch/>
        </p:blipFill>
        <p:spPr bwMode="auto">
          <a:xfrm>
            <a:off x="3344547" y="2622072"/>
            <a:ext cx="1058777" cy="75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260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unburst chart&#10;&#10;Description automatically generated">
            <a:extLst>
              <a:ext uri="{FF2B5EF4-FFF2-40B4-BE49-F238E27FC236}">
                <a16:creationId xmlns:a16="http://schemas.microsoft.com/office/drawing/2014/main" id="{8449FD7F-8CD1-435F-BED8-3BFEC16F59C6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13605" r="53929" b="17749"/>
          <a:stretch/>
        </p:blipFill>
        <p:spPr>
          <a:xfrm>
            <a:off x="5318168" y="78864"/>
            <a:ext cx="1393351" cy="124857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C6CBC64-B29A-4AD1-A79D-99ADA596960D}"/>
              </a:ext>
            </a:extLst>
          </p:cNvPr>
          <p:cNvSpPr txBox="1"/>
          <p:nvPr/>
        </p:nvSpPr>
        <p:spPr>
          <a:xfrm>
            <a:off x="4763091" y="1309641"/>
            <a:ext cx="25035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Grammar Knowledge Organiser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B35EBA-88BF-4201-8133-301AC41A6A4B}"/>
              </a:ext>
            </a:extLst>
          </p:cNvPr>
          <p:cNvSpPr txBox="1"/>
          <p:nvPr/>
        </p:nvSpPr>
        <p:spPr>
          <a:xfrm>
            <a:off x="417250" y="217142"/>
            <a:ext cx="4199138" cy="3708708"/>
          </a:xfrm>
          <a:prstGeom prst="rect">
            <a:avLst/>
          </a:prstGeom>
          <a:noFill/>
          <a:ln w="1016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CW Cursive Writing 23" panose="03050602040000000000" pitchFamily="66" charset="0"/>
              </a:rPr>
              <a:t>Punctuation</a:t>
            </a:r>
          </a:p>
          <a:p>
            <a:r>
              <a:rPr lang="en-GB" sz="1000" b="1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Don’t forget</a:t>
            </a:r>
            <a:r>
              <a:rPr lang="en-GB" sz="1000" b="1" dirty="0">
                <a:latin typeface="CCW Cursive Writing 23" panose="03050602040000000000" pitchFamily="66" charset="0"/>
              </a:rPr>
              <a:t>:</a:t>
            </a:r>
          </a:p>
          <a:p>
            <a:pPr algn="ctr"/>
            <a:r>
              <a:rPr lang="en-GB" sz="1400" b="1" dirty="0">
                <a:solidFill>
                  <a:schemeClr val="accent1">
                    <a:lumMod val="75000"/>
                  </a:schemeClr>
                </a:solidFill>
                <a:latin typeface="CCW Cursive Writing 23" panose="03050602040000000000" pitchFamily="66" charset="0"/>
              </a:rPr>
              <a:t>.  !  ?  , ‘ </a:t>
            </a:r>
          </a:p>
          <a:p>
            <a:pPr algn="ctr"/>
            <a:endParaRPr lang="en-GB" sz="1000" b="1" u="sng" dirty="0">
              <a:latin typeface="CCW Cursive Writing 23" panose="03050602040000000000" pitchFamily="66" charset="0"/>
            </a:endParaRPr>
          </a:p>
          <a:p>
            <a:r>
              <a:rPr lang="en-GB" sz="1000" b="1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Inverted commas</a:t>
            </a:r>
            <a:r>
              <a:rPr lang="en-GB" sz="1000" b="1" dirty="0">
                <a:latin typeface="CCW Cursive Writing 23" panose="03050602040000000000" pitchFamily="66" charset="0"/>
              </a:rPr>
              <a:t>: </a:t>
            </a:r>
            <a:r>
              <a:rPr lang="en-GB" sz="1000" dirty="0">
                <a:latin typeface="CCW Cursive Writing 23" panose="03050602040000000000" pitchFamily="66" charset="0"/>
              </a:rPr>
              <a:t>To punctuate direct speech</a:t>
            </a:r>
            <a:r>
              <a:rPr lang="en-GB" sz="800" dirty="0">
                <a:latin typeface="CCW Cursive Writing 23" panose="03050602040000000000" pitchFamily="66" charset="0"/>
              </a:rPr>
              <a:t>.</a:t>
            </a:r>
            <a:endParaRPr lang="en-GB" sz="1000" dirty="0">
              <a:latin typeface="CCW Cursive Writing 23" panose="03050602040000000000" pitchFamily="66" charset="0"/>
            </a:endParaRPr>
          </a:p>
          <a:p>
            <a:pPr algn="ctr"/>
            <a:r>
              <a:rPr lang="en-GB" sz="1050" dirty="0">
                <a:latin typeface="Calibri" panose="020F0502020204030204" pitchFamily="34" charset="0"/>
                <a:cs typeface="Calibri" panose="020F0502020204030204" pitchFamily="34" charset="0"/>
              </a:rPr>
              <a:t>The teacher asked</a:t>
            </a:r>
            <a:r>
              <a:rPr lang="en-GB" sz="1050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GB" sz="105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5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GB" sz="105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z="1050" dirty="0">
                <a:latin typeface="Calibri" panose="020F0502020204030204" pitchFamily="34" charset="0"/>
                <a:cs typeface="Calibri" panose="020F0502020204030204" pitchFamily="34" charset="0"/>
              </a:rPr>
              <a:t>here is your homework</a:t>
            </a:r>
            <a:r>
              <a:rPr lang="en-GB" sz="1050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lang="en-GB" sz="105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</a:t>
            </a:r>
            <a:endParaRPr lang="en-GB" sz="105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05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GB" sz="105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z="1050" dirty="0">
                <a:latin typeface="Calibri" panose="020F0502020204030204" pitchFamily="34" charset="0"/>
                <a:cs typeface="Calibri" panose="020F0502020204030204" pitchFamily="34" charset="0"/>
              </a:rPr>
              <a:t>here is your homework</a:t>
            </a:r>
            <a:r>
              <a:rPr lang="en-GB" sz="1050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lang="en-GB" sz="105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</a:t>
            </a:r>
            <a:r>
              <a:rPr lang="en-GB" sz="1050" dirty="0">
                <a:latin typeface="Calibri" panose="020F0502020204030204" pitchFamily="34" charset="0"/>
                <a:cs typeface="Calibri" panose="020F0502020204030204" pitchFamily="34" charset="0"/>
              </a:rPr>
              <a:t> the teacher asked.</a:t>
            </a:r>
          </a:p>
          <a:p>
            <a:pPr algn="ctr"/>
            <a:endParaRPr lang="en-GB" sz="800" dirty="0">
              <a:latin typeface="CCW Cursive Writing 23" panose="03050602040000000000" pitchFamily="66" charset="0"/>
            </a:endParaRPr>
          </a:p>
          <a:p>
            <a:pPr algn="ctr"/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Capital letter to start speech</a:t>
            </a:r>
          </a:p>
          <a:p>
            <a:pPr algn="ctr"/>
            <a:r>
              <a:rPr lang="en-GB" sz="900" dirty="0">
                <a:solidFill>
                  <a:srgbClr val="7030A0"/>
                </a:solidFill>
                <a:latin typeface="CCW Cursive Writing 23" panose="03050602040000000000" pitchFamily="66" charset="0"/>
              </a:rPr>
              <a:t>Inverted commas around spoken words</a:t>
            </a:r>
          </a:p>
          <a:p>
            <a:pPr algn="ctr"/>
            <a:r>
              <a:rPr lang="en-GB" sz="900" dirty="0">
                <a:solidFill>
                  <a:srgbClr val="00B0F0"/>
                </a:solidFill>
                <a:latin typeface="CCW Cursive Writing 23" panose="03050602040000000000" pitchFamily="66" charset="0"/>
              </a:rPr>
              <a:t>Commas to separate the spoken word</a:t>
            </a:r>
          </a:p>
          <a:p>
            <a:pPr algn="ctr"/>
            <a:r>
              <a:rPr lang="en-GB" sz="900" dirty="0">
                <a:solidFill>
                  <a:schemeClr val="accent6">
                    <a:lumMod val="75000"/>
                  </a:schemeClr>
                </a:solidFill>
                <a:latin typeface="CCW Cursive Writing 23" panose="03050602040000000000" pitchFamily="66" charset="0"/>
              </a:rPr>
              <a:t>Punctuation before closing the inverted commas</a:t>
            </a:r>
          </a:p>
          <a:p>
            <a:pPr algn="ctr"/>
            <a:endParaRPr lang="en-GB" sz="300" dirty="0">
              <a:latin typeface="CCW Cursive Writing 23" panose="03050602040000000000" pitchFamily="66" charset="0"/>
            </a:endParaRPr>
          </a:p>
          <a:p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Apostrophes</a:t>
            </a:r>
            <a:r>
              <a:rPr lang="en-GB" sz="1000" dirty="0">
                <a:latin typeface="CCW Cursive Writing 23" panose="03050602040000000000" pitchFamily="66" charset="0"/>
              </a:rPr>
              <a:t>: </a:t>
            </a:r>
          </a:p>
          <a:p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For omission: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Don’t  (do not) She’ll (She will) </a:t>
            </a:r>
          </a:p>
          <a:p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For singular possession, add apostrophe ‘s’: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girl’s bike.  The dog’s lead.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For plural possession, if the noun ends with ’s’, just add the apostrophe: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girls’ bike.  The babies’  ball.</a:t>
            </a:r>
          </a:p>
          <a:p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If the noun is plural and ends with an s, we attach the apostrophe to it without an additional s: babies’ ball, Davies’ house.</a:t>
            </a:r>
          </a:p>
          <a:p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If the noun is plural and does not end with an s, we add s to the end: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Children’s ball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682D67-EE04-4F49-90DC-979D93B11DC6}"/>
              </a:ext>
            </a:extLst>
          </p:cNvPr>
          <p:cNvSpPr txBox="1"/>
          <p:nvPr/>
        </p:nvSpPr>
        <p:spPr>
          <a:xfrm>
            <a:off x="368048" y="4503556"/>
            <a:ext cx="4199138" cy="2169825"/>
          </a:xfrm>
          <a:prstGeom prst="rect">
            <a:avLst/>
          </a:prstGeom>
          <a:noFill/>
          <a:ln w="635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00" b="1" u="sng" dirty="0">
                <a:latin typeface="CCW Cursive Writing 23" panose="03050602040000000000" pitchFamily="66" charset="0"/>
              </a:rPr>
              <a:t>Word Classes</a:t>
            </a:r>
          </a:p>
          <a:p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Noun</a:t>
            </a:r>
            <a:r>
              <a:rPr lang="en-GB" sz="900" dirty="0">
                <a:latin typeface="CCW Cursive Writing 23" panose="03050602040000000000" pitchFamily="66" charset="0"/>
              </a:rPr>
              <a:t>: person, place or thing </a:t>
            </a:r>
          </a:p>
          <a:p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Proper Noun</a:t>
            </a:r>
            <a:r>
              <a:rPr lang="en-GB" sz="900" dirty="0">
                <a:latin typeface="CCW Cursive Writing 23" panose="03050602040000000000" pitchFamily="66" charset="0"/>
              </a:rPr>
              <a:t>: names of specific people, places or things.   </a:t>
            </a:r>
          </a:p>
          <a:p>
            <a:r>
              <a:rPr lang="en-GB" sz="900" i="1" dirty="0">
                <a:latin typeface="CCW Cursive Writing 23" panose="03050602040000000000" pitchFamily="66" charset="0"/>
              </a:rPr>
              <a:t>Always need a capital letter </a:t>
            </a:r>
          </a:p>
          <a:p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Verb</a:t>
            </a:r>
            <a:r>
              <a:rPr lang="en-GB" sz="900" dirty="0">
                <a:latin typeface="CCW Cursive Writing 23" panose="03050602040000000000" pitchFamily="66" charset="0"/>
              </a:rPr>
              <a:t>: action word </a:t>
            </a:r>
          </a:p>
          <a:p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Adjective</a:t>
            </a:r>
            <a:r>
              <a:rPr lang="en-GB" sz="900" dirty="0">
                <a:latin typeface="CCW Cursive Writing 23" panose="03050602040000000000" pitchFamily="66" charset="0"/>
              </a:rPr>
              <a:t>: describes a noun </a:t>
            </a:r>
          </a:p>
          <a:p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Preposition</a:t>
            </a:r>
            <a:r>
              <a:rPr lang="en-GB" sz="900" dirty="0">
                <a:latin typeface="CCW Cursive Writing 23" panose="03050602040000000000" pitchFamily="66" charset="0"/>
              </a:rPr>
              <a:t>: where or when something is (position) </a:t>
            </a:r>
          </a:p>
          <a:p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Adverb</a:t>
            </a:r>
            <a:r>
              <a:rPr lang="en-GB" sz="900" dirty="0">
                <a:latin typeface="CCW Cursive Writing 23" panose="03050602040000000000" pitchFamily="66" charset="0"/>
              </a:rPr>
              <a:t>: describes the verb or adjective.   </a:t>
            </a:r>
          </a:p>
          <a:p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Pronoun</a:t>
            </a:r>
            <a:r>
              <a:rPr lang="en-GB" sz="900" dirty="0">
                <a:latin typeface="CCW Cursive Writing 23" panose="03050602040000000000" pitchFamily="66" charset="0"/>
              </a:rPr>
              <a:t>: Takes the place of the noun </a:t>
            </a:r>
          </a:p>
          <a:p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Prefixes</a:t>
            </a:r>
            <a:r>
              <a:rPr lang="en-GB" sz="900" dirty="0">
                <a:latin typeface="CCW Cursive Writing 23" panose="03050602040000000000" pitchFamily="66" charset="0"/>
              </a:rPr>
              <a:t>: letters added to the front of a word to change the meaning </a:t>
            </a:r>
          </a:p>
          <a:p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Suffixes</a:t>
            </a:r>
            <a:r>
              <a:rPr lang="en-GB" sz="900" dirty="0">
                <a:latin typeface="CCW Cursive Writing 23" panose="03050602040000000000" pitchFamily="66" charset="0"/>
              </a:rPr>
              <a:t>: letters added to the end of a word to change the meaning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1C9E03-4CE8-4097-AF35-A8C33CD5B97B}"/>
              </a:ext>
            </a:extLst>
          </p:cNvPr>
          <p:cNvSpPr txBox="1"/>
          <p:nvPr/>
        </p:nvSpPr>
        <p:spPr>
          <a:xfrm>
            <a:off x="4802404" y="3357738"/>
            <a:ext cx="2367974" cy="769441"/>
          </a:xfrm>
          <a:prstGeom prst="rect">
            <a:avLst/>
          </a:prstGeom>
          <a:noFill/>
          <a:ln w="1016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latin typeface="CCW Cursive Writing 23" panose="03050602040000000000" pitchFamily="66" charset="0"/>
              </a:rPr>
              <a:t>Remember</a:t>
            </a:r>
            <a:r>
              <a:rPr lang="en-GB" sz="1100" dirty="0">
                <a:latin typeface="CCW Cursive Writing 23" panose="03050602040000000000" pitchFamily="66" charset="0"/>
              </a:rPr>
              <a:t>: Proof read for spelling, punctuation &amp; grammar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E13C84-71F1-47CE-920C-DBBDE735AFFE}"/>
              </a:ext>
            </a:extLst>
          </p:cNvPr>
          <p:cNvSpPr txBox="1"/>
          <p:nvPr/>
        </p:nvSpPr>
        <p:spPr>
          <a:xfrm>
            <a:off x="7462497" y="4503556"/>
            <a:ext cx="4537913" cy="2108269"/>
          </a:xfrm>
          <a:prstGeom prst="rect">
            <a:avLst/>
          </a:prstGeom>
          <a:noFill/>
          <a:ln w="889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CW Cursive Writing 23" panose="03050602040000000000" pitchFamily="66" charset="0"/>
              </a:rPr>
              <a:t>Word</a:t>
            </a:r>
          </a:p>
          <a:p>
            <a:pPr algn="ctr"/>
            <a:r>
              <a:rPr lang="en-GB" sz="10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Determiners</a:t>
            </a:r>
            <a:r>
              <a:rPr lang="en-GB" sz="1000" dirty="0">
                <a:latin typeface="CCW Cursive Writing 23" panose="03050602040000000000" pitchFamily="66" charset="0"/>
              </a:rPr>
              <a:t>: A word before a noun and identifies the noun in further detail.</a:t>
            </a:r>
          </a:p>
          <a:p>
            <a:pPr algn="ctr"/>
            <a:endParaRPr lang="en-GB" sz="1000" dirty="0">
              <a:latin typeface="CCW Cursive Writing 23" panose="03050602040000000000" pitchFamily="66" charset="0"/>
            </a:endParaRPr>
          </a:p>
          <a:p>
            <a:r>
              <a:rPr lang="en-GB" sz="1000" b="1" dirty="0">
                <a:latin typeface="CCW Cursive Writing 23" panose="03050602040000000000" pitchFamily="66" charset="0"/>
              </a:rPr>
              <a:t>Articles</a:t>
            </a:r>
            <a:r>
              <a:rPr lang="en-GB" sz="1000" dirty="0">
                <a:latin typeface="CCW Cursive Writing 23" panose="03050602040000000000" pitchFamily="66" charset="0"/>
              </a:rPr>
              <a:t>: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a</a:t>
            </a:r>
            <a:r>
              <a:rPr lang="en-GB" sz="1000" dirty="0">
                <a:latin typeface="CCW Cursive Writing 23" panose="03050602040000000000" pitchFamily="66" charset="0"/>
              </a:rPr>
              <a:t> boy,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an</a:t>
            </a:r>
            <a:r>
              <a:rPr lang="en-GB" sz="1000" dirty="0">
                <a:latin typeface="CCW Cursive Writing 23" panose="03050602040000000000" pitchFamily="66" charset="0"/>
              </a:rPr>
              <a:t> orange,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the </a:t>
            </a:r>
            <a:r>
              <a:rPr lang="en-GB" sz="1000" dirty="0">
                <a:latin typeface="CCW Cursive Writing 23" panose="03050602040000000000" pitchFamily="66" charset="0"/>
              </a:rPr>
              <a:t>cat     </a:t>
            </a:r>
            <a:r>
              <a:rPr lang="en-GB" sz="1000" b="1" dirty="0">
                <a:latin typeface="CCW Cursive Writing 23" panose="03050602040000000000" pitchFamily="66" charset="0"/>
              </a:rPr>
              <a:t>Demonstratives</a:t>
            </a:r>
            <a:r>
              <a:rPr lang="en-GB" sz="1000" dirty="0">
                <a:latin typeface="CCW Cursive Writing 23" panose="03050602040000000000" pitchFamily="66" charset="0"/>
              </a:rPr>
              <a:t>: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this</a:t>
            </a:r>
            <a:r>
              <a:rPr lang="en-GB" sz="1000" dirty="0">
                <a:latin typeface="CCW Cursive Writing 23" panose="03050602040000000000" pitchFamily="66" charset="0"/>
              </a:rPr>
              <a:t> apple,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 that </a:t>
            </a:r>
            <a:r>
              <a:rPr lang="en-GB" sz="1000" dirty="0">
                <a:latin typeface="CCW Cursive Writing 23" panose="03050602040000000000" pitchFamily="66" charset="0"/>
              </a:rPr>
              <a:t>car,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these</a:t>
            </a:r>
            <a:r>
              <a:rPr lang="en-GB" sz="1000" dirty="0">
                <a:latin typeface="CCW Cursive Writing 23" panose="03050602040000000000" pitchFamily="66" charset="0"/>
              </a:rPr>
              <a:t> shops,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those</a:t>
            </a:r>
            <a:r>
              <a:rPr lang="en-GB" sz="1000" dirty="0">
                <a:latin typeface="CCW Cursive Writing 23" panose="03050602040000000000" pitchFamily="66" charset="0"/>
              </a:rPr>
              <a:t> girls      </a:t>
            </a:r>
            <a:r>
              <a:rPr lang="en-GB" sz="1000" b="1" dirty="0">
                <a:latin typeface="CCW Cursive Writing 23" panose="03050602040000000000" pitchFamily="66" charset="0"/>
              </a:rPr>
              <a:t>Possessives</a:t>
            </a:r>
            <a:r>
              <a:rPr lang="en-GB" sz="1000" dirty="0">
                <a:latin typeface="CCW Cursive Writing 23" panose="03050602040000000000" pitchFamily="66" charset="0"/>
              </a:rPr>
              <a:t>: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his</a:t>
            </a:r>
            <a:r>
              <a:rPr lang="en-GB" sz="1000" dirty="0">
                <a:latin typeface="CCW Cursive Writing 23" panose="03050602040000000000" pitchFamily="66" charset="0"/>
              </a:rPr>
              <a:t> hat,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her</a:t>
            </a:r>
            <a:r>
              <a:rPr lang="en-GB" sz="1000" dirty="0">
                <a:latin typeface="CCW Cursive Writing 23" panose="03050602040000000000" pitchFamily="66" charset="0"/>
              </a:rPr>
              <a:t> homework,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my</a:t>
            </a:r>
            <a:r>
              <a:rPr lang="en-GB" sz="1000" dirty="0">
                <a:latin typeface="CCW Cursive Writing 23" panose="03050602040000000000" pitchFamily="66" charset="0"/>
              </a:rPr>
              <a:t> book,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their</a:t>
            </a:r>
            <a:r>
              <a:rPr lang="en-GB" sz="1000" dirty="0">
                <a:latin typeface="CCW Cursive Writing 23" panose="03050602040000000000" pitchFamily="66" charset="0"/>
              </a:rPr>
              <a:t> house.     </a:t>
            </a:r>
          </a:p>
          <a:p>
            <a:r>
              <a:rPr lang="en-GB" sz="1000" b="1" dirty="0">
                <a:latin typeface="CCW Cursive Writing 23" panose="03050602040000000000" pitchFamily="66" charset="0"/>
              </a:rPr>
              <a:t>Quantifiers</a:t>
            </a:r>
            <a:r>
              <a:rPr lang="en-GB" sz="1000" dirty="0">
                <a:latin typeface="CCW Cursive Writing 23" panose="03050602040000000000" pitchFamily="66" charset="0"/>
              </a:rPr>
              <a:t>: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some</a:t>
            </a:r>
            <a:r>
              <a:rPr lang="en-GB" sz="1000" dirty="0">
                <a:latin typeface="CCW Cursive Writing 23" panose="03050602040000000000" pitchFamily="66" charset="0"/>
              </a:rPr>
              <a:t> rice,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each</a:t>
            </a:r>
            <a:r>
              <a:rPr lang="en-GB" sz="1000" dirty="0">
                <a:latin typeface="CCW Cursive Writing 23" panose="03050602040000000000" pitchFamily="66" charset="0"/>
              </a:rPr>
              <a:t> word,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every</a:t>
            </a:r>
            <a:r>
              <a:rPr lang="en-GB" sz="1000" dirty="0">
                <a:latin typeface="CCW Cursive Writing 23" panose="03050602040000000000" pitchFamily="66" charset="0"/>
              </a:rPr>
              <a:t> box      </a:t>
            </a:r>
          </a:p>
          <a:p>
            <a:r>
              <a:rPr lang="en-GB" sz="1000" b="1" dirty="0">
                <a:latin typeface="CCW Cursive Writing 23" panose="03050602040000000000" pitchFamily="66" charset="0"/>
              </a:rPr>
              <a:t>Numbers</a:t>
            </a:r>
            <a:r>
              <a:rPr lang="en-GB" sz="1000" dirty="0">
                <a:latin typeface="CCW Cursive Writing 23" panose="03050602040000000000" pitchFamily="66" charset="0"/>
              </a:rPr>
              <a:t>: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one</a:t>
            </a:r>
            <a:r>
              <a:rPr lang="en-GB" sz="1000" dirty="0">
                <a:latin typeface="CCW Cursive Writing 23" panose="03050602040000000000" pitchFamily="66" charset="0"/>
              </a:rPr>
              <a:t> chair,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two</a:t>
            </a:r>
            <a:r>
              <a:rPr lang="en-GB" sz="1000" dirty="0">
                <a:latin typeface="CCW Cursive Writing 23" panose="03050602040000000000" pitchFamily="66" charset="0"/>
              </a:rPr>
              <a:t> men, </a:t>
            </a:r>
            <a:r>
              <a:rPr lang="en-GB" sz="1000" dirty="0">
                <a:solidFill>
                  <a:schemeClr val="accent6">
                    <a:lumMod val="50000"/>
                  </a:schemeClr>
                </a:solidFill>
                <a:latin typeface="CCW Cursive Writing 23" panose="03050602040000000000" pitchFamily="66" charset="0"/>
              </a:rPr>
              <a:t>three</a:t>
            </a:r>
            <a:r>
              <a:rPr lang="en-GB" sz="1000" dirty="0">
                <a:latin typeface="CCW Cursive Writing 23" panose="03050602040000000000" pitchFamily="66" charset="0"/>
              </a:rPr>
              <a:t> dogs      </a:t>
            </a:r>
          </a:p>
          <a:p>
            <a:r>
              <a:rPr lang="en-GB" sz="1000" b="1" dirty="0">
                <a:latin typeface="CCW Cursive Writing 23" panose="03050602040000000000" pitchFamily="66" charset="0"/>
              </a:rPr>
              <a:t>Question Words</a:t>
            </a:r>
            <a:r>
              <a:rPr lang="en-GB" sz="1000" dirty="0">
                <a:latin typeface="CCW Cursive Writing 23" panose="03050602040000000000" pitchFamily="66" charset="0"/>
              </a:rPr>
              <a:t>: which bag, what letter, whose computer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422EE0-32BE-421A-B0F3-D51F0F426600}"/>
              </a:ext>
            </a:extLst>
          </p:cNvPr>
          <p:cNvSpPr txBox="1"/>
          <p:nvPr/>
        </p:nvSpPr>
        <p:spPr>
          <a:xfrm>
            <a:off x="4810250" y="2360295"/>
            <a:ext cx="2276789" cy="861774"/>
          </a:xfrm>
          <a:prstGeom prst="rect">
            <a:avLst/>
          </a:prstGeom>
          <a:noFill/>
          <a:ln w="1016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>
                <a:latin typeface="CCW Cursive Writing 23" panose="03050602040000000000" pitchFamily="66" charset="0"/>
              </a:rPr>
              <a:t>Terminology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determiner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pronoun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possessive  pronoun</a:t>
            </a: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adverbial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A6CA94-08E4-4102-9B37-B6382151E9E3}"/>
              </a:ext>
            </a:extLst>
          </p:cNvPr>
          <p:cNvSpPr txBox="1"/>
          <p:nvPr/>
        </p:nvSpPr>
        <p:spPr>
          <a:xfrm>
            <a:off x="7446663" y="317870"/>
            <a:ext cx="4458015" cy="2354491"/>
          </a:xfrm>
          <a:prstGeom prst="rect">
            <a:avLst/>
          </a:prstGeom>
          <a:noFill/>
          <a:ln w="1016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CW Cursive Writing 23" panose="03050602040000000000" pitchFamily="66" charset="0"/>
              </a:rPr>
              <a:t>Sentence - Conjunctions</a:t>
            </a: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400" b="1" u="sng" dirty="0">
              <a:latin typeface="CCW Cursive Writing 23" panose="03050602040000000000" pitchFamily="66" charset="0"/>
            </a:endParaRPr>
          </a:p>
        </p:txBody>
      </p:sp>
      <p:pic>
        <p:nvPicPr>
          <p:cNvPr id="5122" name="Picture 2" descr="Image result for number 4">
            <a:extLst>
              <a:ext uri="{FF2B5EF4-FFF2-40B4-BE49-F238E27FC236}">
                <a16:creationId xmlns:a16="http://schemas.microsoft.com/office/drawing/2014/main" id="{222EC734-BF1F-43A2-B66F-BC7F9B9EF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296" y="1578008"/>
            <a:ext cx="807483" cy="646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CE91207-99CB-4E2F-BB0F-A6492313E63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3966" t="17390" r="15170" b="53294"/>
          <a:stretch/>
        </p:blipFill>
        <p:spPr>
          <a:xfrm>
            <a:off x="7170378" y="554573"/>
            <a:ext cx="2561076" cy="193046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D2C8D4B-9FDB-403C-A200-C516438F5E0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3180" t="17390" r="36287" b="53294"/>
          <a:stretch/>
        </p:blipFill>
        <p:spPr>
          <a:xfrm>
            <a:off x="9671455" y="554573"/>
            <a:ext cx="2520546" cy="19304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476620F-94CD-40EB-987F-13BDC9045C2E}"/>
              </a:ext>
            </a:extLst>
          </p:cNvPr>
          <p:cNvSpPr txBox="1"/>
          <p:nvPr/>
        </p:nvSpPr>
        <p:spPr>
          <a:xfrm>
            <a:off x="7446663" y="2862679"/>
            <a:ext cx="4458015" cy="1338828"/>
          </a:xfrm>
          <a:prstGeom prst="rect">
            <a:avLst/>
          </a:prstGeom>
          <a:noFill/>
          <a:ln w="1016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CW Cursive Writing 23" panose="03050602040000000000" pitchFamily="66" charset="0"/>
              </a:rPr>
              <a:t>Sentence – Fronted Adverbials</a:t>
            </a: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400" b="1" u="sng" dirty="0">
              <a:latin typeface="CCW Cursive Writing 23" panose="03050602040000000000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97E76DD-E4F7-4289-A15D-0F7DA820801F}"/>
              </a:ext>
            </a:extLst>
          </p:cNvPr>
          <p:cNvSpPr txBox="1"/>
          <p:nvPr/>
        </p:nvSpPr>
        <p:spPr>
          <a:xfrm>
            <a:off x="4734303" y="4262848"/>
            <a:ext cx="2561077" cy="2569934"/>
          </a:xfrm>
          <a:prstGeom prst="rect">
            <a:avLst/>
          </a:prstGeom>
          <a:noFill/>
          <a:ln w="1016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>
                <a:latin typeface="CCW Cursive Writing 23" panose="03050602040000000000" pitchFamily="66" charset="0"/>
              </a:rPr>
              <a:t>Expanded Noun Phrases</a:t>
            </a:r>
          </a:p>
          <a:p>
            <a:pPr algn="ctr"/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Expand with the use of </a:t>
            </a:r>
            <a:r>
              <a:rPr lang="en-GB" sz="900" dirty="0">
                <a:solidFill>
                  <a:schemeClr val="accent1">
                    <a:lumMod val="75000"/>
                  </a:schemeClr>
                </a:solidFill>
                <a:latin typeface="CCW Cursive Writing 23" panose="03050602040000000000" pitchFamily="66" charset="0"/>
              </a:rPr>
              <a:t>modifying nouns</a:t>
            </a:r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, </a:t>
            </a:r>
            <a:r>
              <a:rPr lang="en-GB" sz="900" dirty="0">
                <a:solidFill>
                  <a:schemeClr val="accent4">
                    <a:lumMod val="75000"/>
                  </a:schemeClr>
                </a:solidFill>
                <a:latin typeface="CCW Cursive Writing 23" panose="03050602040000000000" pitchFamily="66" charset="0"/>
              </a:rPr>
              <a:t>adjectives</a:t>
            </a:r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 and </a:t>
            </a:r>
            <a:r>
              <a:rPr lang="en-GB" sz="900" dirty="0">
                <a:solidFill>
                  <a:schemeClr val="accent6">
                    <a:lumMod val="75000"/>
                  </a:schemeClr>
                </a:solidFill>
                <a:latin typeface="CCW Cursive Writing 23" panose="03050602040000000000" pitchFamily="66" charset="0"/>
              </a:rPr>
              <a:t>prepositional phrases</a:t>
            </a:r>
            <a:r>
              <a:rPr lang="en-GB" sz="900" dirty="0">
                <a:solidFill>
                  <a:srgbClr val="FF0000"/>
                </a:solidFill>
                <a:latin typeface="CCW Cursive Writing 23" panose="03050602040000000000" pitchFamily="66" charset="0"/>
              </a:rPr>
              <a:t>. </a:t>
            </a:r>
          </a:p>
          <a:p>
            <a:pPr algn="ctr"/>
            <a:endParaRPr lang="en-GB" sz="1000" dirty="0">
              <a:latin typeface="CCW Cursive Writing 23" panose="03050602040000000000" pitchFamily="66" charset="0"/>
            </a:endParaRPr>
          </a:p>
          <a:p>
            <a:pPr algn="ctr"/>
            <a:r>
              <a:rPr lang="en-GB" sz="1000" dirty="0">
                <a:latin typeface="CCW Cursive Writing 23" panose="03050602040000000000" pitchFamily="66" charset="0"/>
              </a:rPr>
              <a:t>The teacher (</a:t>
            </a:r>
            <a:r>
              <a:rPr lang="en-GB" sz="1000" u="sng" dirty="0">
                <a:latin typeface="CCW Cursive Writing 23" panose="03050602040000000000" pitchFamily="66" charset="0"/>
              </a:rPr>
              <a:t>noun phrase</a:t>
            </a:r>
            <a:r>
              <a:rPr lang="en-GB" sz="1000" dirty="0">
                <a:latin typeface="CCW Cursive Writing 23" panose="03050602040000000000" pitchFamily="66" charset="0"/>
              </a:rPr>
              <a:t>) becomes …</a:t>
            </a:r>
          </a:p>
          <a:p>
            <a:pPr algn="ctr"/>
            <a:endParaRPr lang="en-GB" sz="1000" b="1" u="sng" dirty="0">
              <a:latin typeface="CCW Cursive Writing 23" panose="03050602040000000000" pitchFamily="66" charset="0"/>
            </a:endParaRPr>
          </a:p>
          <a:p>
            <a:pPr algn="ctr"/>
            <a:r>
              <a:rPr lang="en-GB" sz="1000" u="sng" dirty="0">
                <a:latin typeface="CCW Cursive Writing 23" panose="03050602040000000000" pitchFamily="66" charset="0"/>
              </a:rPr>
              <a:t>The </a:t>
            </a:r>
            <a:r>
              <a:rPr lang="en-GB" sz="1000" u="sng" dirty="0">
                <a:solidFill>
                  <a:schemeClr val="accent1">
                    <a:lumMod val="75000"/>
                  </a:schemeClr>
                </a:solidFill>
                <a:latin typeface="CCW Cursive Writing 23" panose="03050602040000000000" pitchFamily="66" charset="0"/>
              </a:rPr>
              <a:t>strict</a:t>
            </a:r>
            <a:r>
              <a:rPr lang="en-GB" sz="1000" u="sng" dirty="0">
                <a:latin typeface="CCW Cursive Writing 23" panose="03050602040000000000" pitchFamily="66" charset="0"/>
              </a:rPr>
              <a:t> maths teacher 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  <a:latin typeface="CCW Cursive Writing 23" panose="03050602040000000000" pitchFamily="66" charset="0"/>
              </a:rPr>
              <a:t>with</a:t>
            </a:r>
            <a:r>
              <a:rPr lang="en-GB" sz="1000" dirty="0">
                <a:solidFill>
                  <a:schemeClr val="accent4">
                    <a:lumMod val="75000"/>
                  </a:schemeClr>
                </a:solidFill>
                <a:latin typeface="CCW Cursive Writing 23" panose="03050602040000000000" pitchFamily="66" charset="0"/>
              </a:rPr>
              <a:t> curly </a:t>
            </a:r>
            <a:r>
              <a:rPr lang="en-GB" sz="1000" dirty="0">
                <a:latin typeface="CCW Cursive Writing 23" panose="03050602040000000000" pitchFamily="66" charset="0"/>
              </a:rPr>
              <a:t>hair.</a:t>
            </a:r>
          </a:p>
          <a:p>
            <a:pPr algn="ctr"/>
            <a:endParaRPr lang="en-GB" sz="1000" dirty="0">
              <a:latin typeface="CCW Cursive Writing 23" panose="03050602040000000000" pitchFamily="66" charset="0"/>
            </a:endParaRPr>
          </a:p>
          <a:p>
            <a:pPr algn="ctr"/>
            <a:r>
              <a:rPr lang="en-GB" sz="1000" u="sng" dirty="0">
                <a:latin typeface="CCW Cursive Writing 23" panose="03050602040000000000" pitchFamily="66" charset="0"/>
              </a:rPr>
              <a:t>An </a:t>
            </a:r>
            <a:r>
              <a:rPr lang="en-GB" sz="1000" u="sng" dirty="0">
                <a:solidFill>
                  <a:srgbClr val="FFC000"/>
                </a:solidFill>
                <a:latin typeface="CCW Cursive Writing 23" panose="03050602040000000000" pitchFamily="66" charset="0"/>
              </a:rPr>
              <a:t>ancient</a:t>
            </a:r>
            <a:r>
              <a:rPr lang="en-GB" sz="1000" u="sng" dirty="0">
                <a:latin typeface="CCW Cursive Writing 23" panose="03050602040000000000" pitchFamily="66" charset="0"/>
              </a:rPr>
              <a:t> book in a </a:t>
            </a:r>
            <a:r>
              <a:rPr lang="en-GB" sz="1000" u="sng" dirty="0">
                <a:solidFill>
                  <a:srgbClr val="FFC000"/>
                </a:solidFill>
                <a:latin typeface="CCW Cursive Writing 23" panose="03050602040000000000" pitchFamily="66" charset="0"/>
              </a:rPr>
              <a:t>leather</a:t>
            </a:r>
            <a:r>
              <a:rPr lang="en-GB" sz="1000" u="sng" dirty="0">
                <a:latin typeface="CCW Cursive Writing 23" panose="03050602040000000000" pitchFamily="66" charset="0"/>
              </a:rPr>
              <a:t> sleeve </a:t>
            </a:r>
            <a:r>
              <a:rPr lang="en-GB" sz="1000" dirty="0">
                <a:latin typeface="CCW Cursive Writing 23" panose="03050602040000000000" pitchFamily="66" charset="0"/>
              </a:rPr>
              <a:t>was hidden 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  <a:latin typeface="CCW Cursive Writing 23" panose="03050602040000000000" pitchFamily="66" charset="0"/>
              </a:rPr>
              <a:t>in</a:t>
            </a:r>
            <a:r>
              <a:rPr lang="en-GB" sz="1000" dirty="0">
                <a:latin typeface="CCW Cursive Writing 23" panose="03050602040000000000" pitchFamily="66" charset="0"/>
              </a:rPr>
              <a:t> the library.</a:t>
            </a:r>
          </a:p>
          <a:p>
            <a:pPr algn="ctr"/>
            <a:endParaRPr lang="en-GB" sz="1100" dirty="0">
              <a:latin typeface="CCW Cursive Writing 23" panose="03050602040000000000" pitchFamily="66" charset="0"/>
            </a:endParaRPr>
          </a:p>
          <a:p>
            <a:pPr algn="ctr"/>
            <a:endParaRPr lang="en-GB" sz="400" b="1" u="sng" dirty="0">
              <a:latin typeface="CCW Cursive Writing 23" panose="03050602040000000000" pitchFamily="66" charset="0"/>
            </a:endParaRPr>
          </a:p>
        </p:txBody>
      </p:sp>
      <p:pic>
        <p:nvPicPr>
          <p:cNvPr id="2050" name="Picture 2" descr="Image result for fronted adverbials">
            <a:extLst>
              <a:ext uri="{FF2B5EF4-FFF2-40B4-BE49-F238E27FC236}">
                <a16:creationId xmlns:a16="http://schemas.microsoft.com/office/drawing/2014/main" id="{FF9E88A5-9B94-4CCA-ACAF-F2023DE3AB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08" b="38340"/>
          <a:stretch/>
        </p:blipFill>
        <p:spPr bwMode="auto">
          <a:xfrm>
            <a:off x="7571665" y="3078692"/>
            <a:ext cx="4199138" cy="1338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8D5212B1-7A40-4904-B656-83DEF183BD02}"/>
              </a:ext>
            </a:extLst>
          </p:cNvPr>
          <p:cNvSpPr/>
          <p:nvPr/>
        </p:nvSpPr>
        <p:spPr>
          <a:xfrm>
            <a:off x="4451416" y="669771"/>
            <a:ext cx="332142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</a:t>
            </a:r>
          </a:p>
          <a:p>
            <a:pPr algn="ctr"/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</a:t>
            </a:r>
          </a:p>
          <a:p>
            <a:pPr algn="ctr"/>
            <a:r>
              <a:rPr lang="en-US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</a:t>
            </a:r>
          </a:p>
          <a:p>
            <a:pPr algn="ctr"/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</a:t>
            </a:r>
          </a:p>
          <a:p>
            <a:pPr algn="ctr"/>
            <a:r>
              <a:rPr lang="en-US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</a:t>
            </a:r>
          </a:p>
          <a:p>
            <a:pPr algn="ctr"/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</a:t>
            </a:r>
          </a:p>
          <a:p>
            <a:pPr algn="ctr"/>
            <a:r>
              <a:rPr lang="en-US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</a:t>
            </a:r>
          </a:p>
          <a:p>
            <a:pPr algn="ctr"/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</a:t>
            </a:r>
          </a:p>
          <a:p>
            <a:pPr algn="ctr"/>
            <a:r>
              <a:rPr lang="en-US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</a:t>
            </a:r>
          </a:p>
          <a:p>
            <a:pPr algn="ctr"/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</a:t>
            </a:r>
          </a:p>
        </p:txBody>
      </p:sp>
      <p:pic>
        <p:nvPicPr>
          <p:cNvPr id="20" name="Picture 14" descr="Image result for remember emoji">
            <a:extLst>
              <a:ext uri="{FF2B5EF4-FFF2-40B4-BE49-F238E27FC236}">
                <a16:creationId xmlns:a16="http://schemas.microsoft.com/office/drawing/2014/main" id="{2EC41307-1E48-424B-A835-AE14B60561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21"/>
          <a:stretch/>
        </p:blipFill>
        <p:spPr bwMode="auto">
          <a:xfrm>
            <a:off x="3699062" y="317870"/>
            <a:ext cx="830926" cy="594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4" descr="Image result for remember emoji">
            <a:extLst>
              <a:ext uri="{FF2B5EF4-FFF2-40B4-BE49-F238E27FC236}">
                <a16:creationId xmlns:a16="http://schemas.microsoft.com/office/drawing/2014/main" id="{A1168A25-458A-4967-B07F-161BB31E49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21"/>
          <a:stretch/>
        </p:blipFill>
        <p:spPr bwMode="auto">
          <a:xfrm>
            <a:off x="7267408" y="2564792"/>
            <a:ext cx="669344" cy="47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comma">
            <a:extLst>
              <a:ext uri="{FF2B5EF4-FFF2-40B4-BE49-F238E27FC236}">
                <a16:creationId xmlns:a16="http://schemas.microsoft.com/office/drawing/2014/main" id="{CB81AADC-12B3-4E8C-B5D4-5AABF7F183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3351" y="2815475"/>
            <a:ext cx="238403" cy="31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32E67FCC-A7CE-408E-AF3E-98812C769E53}"/>
              </a:ext>
            </a:extLst>
          </p:cNvPr>
          <p:cNvSpPr txBox="1"/>
          <p:nvPr/>
        </p:nvSpPr>
        <p:spPr>
          <a:xfrm>
            <a:off x="402506" y="4032800"/>
            <a:ext cx="4164680" cy="400110"/>
          </a:xfrm>
          <a:prstGeom prst="rect">
            <a:avLst/>
          </a:prstGeom>
          <a:noFill/>
          <a:ln w="635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dirty="0">
                <a:latin typeface="CCW Cursive Writing 23" panose="03050602040000000000" pitchFamily="66" charset="0"/>
                <a:cs typeface="Calibri" panose="020F0502020204030204" pitchFamily="34" charset="0"/>
              </a:rPr>
              <a:t>Choose your </a:t>
            </a:r>
            <a:r>
              <a:rPr lang="en-GB" sz="1000" b="1" u="sng" dirty="0">
                <a:latin typeface="CCW Cursive Writing 23" panose="03050602040000000000" pitchFamily="66" charset="0"/>
                <a:cs typeface="Calibri" panose="020F0502020204030204" pitchFamily="34" charset="0"/>
              </a:rPr>
              <a:t>pronoun</a:t>
            </a:r>
            <a:r>
              <a:rPr lang="en-GB" sz="1000" dirty="0">
                <a:latin typeface="CCW Cursive Writing 23" panose="03050602040000000000" pitchFamily="66" charset="0"/>
                <a:cs typeface="Calibri" panose="020F0502020204030204" pitchFamily="34" charset="0"/>
              </a:rPr>
              <a:t> carefully to aid cohesion and </a:t>
            </a:r>
            <a:r>
              <a:rPr lang="en-GB" sz="1000" b="1" u="sng" dirty="0">
                <a:latin typeface="CCW Cursive Writing 23" panose="03050602040000000000" pitchFamily="66" charset="0"/>
                <a:cs typeface="Calibri" panose="020F0502020204030204" pitchFamily="34" charset="0"/>
              </a:rPr>
              <a:t>avoid repetition</a:t>
            </a:r>
            <a:r>
              <a:rPr lang="en-GB" sz="1000" dirty="0">
                <a:latin typeface="CCW Cursive Writing 23" panose="03050602040000000000" pitchFamily="66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6100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unburst chart&#10;&#10;Description automatically generated">
            <a:extLst>
              <a:ext uri="{FF2B5EF4-FFF2-40B4-BE49-F238E27FC236}">
                <a16:creationId xmlns:a16="http://schemas.microsoft.com/office/drawing/2014/main" id="{8449FD7F-8CD1-435F-BED8-3BFEC16F59C6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13605" r="53929" b="17749"/>
          <a:stretch/>
        </p:blipFill>
        <p:spPr>
          <a:xfrm>
            <a:off x="4971628" y="408409"/>
            <a:ext cx="1096923" cy="9937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C6CBC64-B29A-4AD1-A79D-99ADA596960D}"/>
              </a:ext>
            </a:extLst>
          </p:cNvPr>
          <p:cNvSpPr txBox="1"/>
          <p:nvPr/>
        </p:nvSpPr>
        <p:spPr>
          <a:xfrm>
            <a:off x="4796424" y="109435"/>
            <a:ext cx="2530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Grammar Knowledge Organiser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B35EBA-88BF-4201-8133-301AC41A6A4B}"/>
              </a:ext>
            </a:extLst>
          </p:cNvPr>
          <p:cNvSpPr txBox="1"/>
          <p:nvPr/>
        </p:nvSpPr>
        <p:spPr>
          <a:xfrm>
            <a:off x="222662" y="209550"/>
            <a:ext cx="4573762" cy="3139321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Punctuation</a:t>
            </a:r>
          </a:p>
          <a:p>
            <a:r>
              <a:rPr lang="en-GB" sz="1200" b="1" dirty="0">
                <a:solidFill>
                  <a:srgbClr val="FF0000"/>
                </a:solidFill>
              </a:rPr>
              <a:t>Remember</a:t>
            </a:r>
            <a:r>
              <a:rPr lang="en-GB" sz="1200" b="1" dirty="0"/>
              <a:t>:                  </a:t>
            </a:r>
            <a:r>
              <a:rPr lang="en-GB" sz="1600" b="1" dirty="0">
                <a:solidFill>
                  <a:schemeClr val="accent1">
                    <a:lumMod val="75000"/>
                  </a:schemeClr>
                </a:solidFill>
              </a:rPr>
              <a:t>.  !  ?  , ‘ “” </a:t>
            </a:r>
            <a:endParaRPr lang="en-GB" sz="1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1100" b="1" dirty="0">
                <a:solidFill>
                  <a:srgbClr val="FF0000"/>
                </a:solidFill>
              </a:rPr>
              <a:t>Apostrophes: </a:t>
            </a:r>
          </a:p>
          <a:p>
            <a:r>
              <a:rPr lang="en-GB" sz="1100" b="1" dirty="0"/>
              <a:t>For possession: </a:t>
            </a:r>
            <a:r>
              <a:rPr lang="en-GB" sz="1100" dirty="0"/>
              <a:t>Shows us that something belongs to the subject, e.g.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My Mum’s bag. </a:t>
            </a:r>
          </a:p>
          <a:p>
            <a:r>
              <a:rPr lang="en-GB" sz="1100" dirty="0"/>
              <a:t>Take care when using apostrophes with plurals, e.g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. the pupils’ coats</a:t>
            </a:r>
            <a:r>
              <a:rPr lang="en-GB" sz="1100" dirty="0"/>
              <a:t>.  (More than one pupil has a coat)  </a:t>
            </a:r>
            <a:endParaRPr lang="en-GB" sz="1100" b="1" dirty="0"/>
          </a:p>
          <a:p>
            <a:r>
              <a:rPr lang="en-GB" sz="1100" b="1" dirty="0"/>
              <a:t>For omission: </a:t>
            </a:r>
            <a:r>
              <a:rPr lang="en-GB" sz="1100" dirty="0"/>
              <a:t>Shows us that a letter has been missed out to create informality, e.g.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Do not do that = don’t do that</a:t>
            </a:r>
            <a:r>
              <a:rPr lang="en-GB" sz="1100" dirty="0"/>
              <a:t>. </a:t>
            </a:r>
          </a:p>
          <a:p>
            <a:pPr algn="ctr"/>
            <a:endParaRPr lang="en-GB" sz="500" b="1" dirty="0"/>
          </a:p>
          <a:p>
            <a:r>
              <a:rPr lang="en-GB" sz="1100" b="1" dirty="0">
                <a:solidFill>
                  <a:srgbClr val="FF0000"/>
                </a:solidFill>
              </a:rPr>
              <a:t>Hyphen (-) </a:t>
            </a:r>
            <a:r>
              <a:rPr lang="en-GB" sz="1100" b="1" dirty="0"/>
              <a:t>– </a:t>
            </a:r>
            <a:r>
              <a:rPr lang="en-GB" sz="1100" dirty="0"/>
              <a:t>Creates compound words to give a clear meaning. </a:t>
            </a:r>
          </a:p>
          <a:p>
            <a:r>
              <a:rPr lang="en-GB" sz="1100" dirty="0">
                <a:solidFill>
                  <a:schemeClr val="accent6">
                    <a:lumMod val="50000"/>
                  </a:schemeClr>
                </a:solidFill>
              </a:rPr>
              <a:t>The man-eating shark. </a:t>
            </a:r>
          </a:p>
          <a:p>
            <a:r>
              <a:rPr lang="en-GB" sz="1100" dirty="0">
                <a:solidFill>
                  <a:schemeClr val="accent6">
                    <a:lumMod val="50000"/>
                  </a:schemeClr>
                </a:solidFill>
              </a:rPr>
              <a:t>The man eating shark.</a:t>
            </a:r>
            <a:endParaRPr lang="en-GB" sz="10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GB" sz="1100" b="1" dirty="0">
                <a:solidFill>
                  <a:srgbClr val="FF0000"/>
                </a:solidFill>
              </a:rPr>
              <a:t>Colon(:) </a:t>
            </a:r>
            <a:r>
              <a:rPr lang="en-GB" sz="1100" dirty="0"/>
              <a:t>– Introduces a list or separates two main clauses when the second explains or describes the first clause. 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Semi-colon(;) </a:t>
            </a:r>
            <a:r>
              <a:rPr lang="en-GB" sz="1100" dirty="0"/>
              <a:t>– joins two related independent clauses together 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Dashes (–), brackets (), commas (,) </a:t>
            </a:r>
            <a:r>
              <a:rPr lang="en-GB" sz="1100" dirty="0"/>
              <a:t>Used within a sentence to add additional information - Parenthesis </a:t>
            </a:r>
            <a:r>
              <a:rPr lang="en-GB" sz="1100" dirty="0">
                <a:solidFill>
                  <a:schemeClr val="accent6">
                    <a:lumMod val="50000"/>
                  </a:schemeClr>
                </a:solidFill>
              </a:rPr>
              <a:t>The cat (that didn’t belong to me) was black.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682D67-EE04-4F49-90DC-979D93B11DC6}"/>
              </a:ext>
            </a:extLst>
          </p:cNvPr>
          <p:cNvSpPr txBox="1"/>
          <p:nvPr/>
        </p:nvSpPr>
        <p:spPr>
          <a:xfrm>
            <a:off x="222661" y="4768684"/>
            <a:ext cx="3780379" cy="1954381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alibri" panose="020F0502020204030204" pitchFamily="34" charset="0"/>
                <a:cs typeface="Calibri" panose="020F0502020204030204" pitchFamily="34" charset="0"/>
              </a:rPr>
              <a:t>Clauses </a:t>
            </a:r>
          </a:p>
          <a:p>
            <a:r>
              <a:rPr lang="en-GB" sz="11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Main clause 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– A simple sentence that contains a subject and a verb. It makes sense on its own, e.g.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 went to school </a:t>
            </a:r>
          </a:p>
          <a:p>
            <a:r>
              <a:rPr lang="en-GB" sz="11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Subordinate clause 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– Contains a subordinating conjunction. Adds detail to a main clause; is not a full sentence. The subordinate clause can appear at the start, end or middle of a sentence, e.g.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 went to school while my brother stayed at home. </a:t>
            </a:r>
          </a:p>
          <a:p>
            <a:r>
              <a:rPr lang="en-GB" sz="11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Relative Clause 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– Type of subordinate clause, beginning with a relative pronoun or an omitted relative pronoun.</a:t>
            </a:r>
          </a:p>
          <a:p>
            <a:r>
              <a:rPr lang="en-GB" sz="11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Relative Pronouns 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= 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who, which, where, when, whose, that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E13C84-71F1-47CE-920C-DBBDE735AFFE}"/>
              </a:ext>
            </a:extLst>
          </p:cNvPr>
          <p:cNvSpPr txBox="1"/>
          <p:nvPr/>
        </p:nvSpPr>
        <p:spPr>
          <a:xfrm>
            <a:off x="7326514" y="4007167"/>
            <a:ext cx="4667319" cy="1754326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Calibri" panose="020F0502020204030204" pitchFamily="34" charset="0"/>
                <a:cs typeface="Calibri" panose="020F0502020204030204" pitchFamily="34" charset="0"/>
              </a:rPr>
              <a:t>Determiners</a:t>
            </a:r>
          </a:p>
          <a:p>
            <a:pPr algn="ctr"/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A word before a noun and identifies the noun in further detail.</a:t>
            </a:r>
          </a:p>
          <a:p>
            <a:pPr algn="ctr"/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422EE0-32BE-421A-B0F3-D51F0F426600}"/>
              </a:ext>
            </a:extLst>
          </p:cNvPr>
          <p:cNvSpPr txBox="1"/>
          <p:nvPr/>
        </p:nvSpPr>
        <p:spPr>
          <a:xfrm>
            <a:off x="4889983" y="1450559"/>
            <a:ext cx="2276789" cy="126188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00" b="1" u="sng" dirty="0">
                <a:latin typeface="CCW Cursive Writing 23" panose="03050602040000000000" pitchFamily="66" charset="0"/>
              </a:rPr>
              <a:t>Terminology</a:t>
            </a:r>
          </a:p>
          <a:p>
            <a:pPr algn="ctr"/>
            <a:endParaRPr lang="en-GB" sz="400" b="1" u="sng" dirty="0">
              <a:latin typeface="CCW Cursive Writing 23" panose="03050602040000000000" pitchFamily="66" charset="0"/>
            </a:endParaRPr>
          </a:p>
          <a:p>
            <a:pPr algn="ctr"/>
            <a:r>
              <a:rPr lang="en-GB" sz="900" dirty="0">
                <a:latin typeface="CCW Cursive Writing 23" panose="03050602040000000000" pitchFamily="66" charset="0"/>
              </a:rPr>
              <a:t>modal verb relative pronoun</a:t>
            </a:r>
          </a:p>
          <a:p>
            <a:pPr algn="ctr"/>
            <a:r>
              <a:rPr lang="en-GB" sz="900" dirty="0">
                <a:latin typeface="CCW Cursive Writing 23" panose="03050602040000000000" pitchFamily="66" charset="0"/>
              </a:rPr>
              <a:t>relative clause</a:t>
            </a:r>
          </a:p>
          <a:p>
            <a:pPr algn="ctr"/>
            <a:r>
              <a:rPr lang="en-GB" sz="900" dirty="0">
                <a:latin typeface="CCW Cursive Writing 23" panose="03050602040000000000" pitchFamily="66" charset="0"/>
              </a:rPr>
              <a:t>parenthesis bracket</a:t>
            </a:r>
          </a:p>
          <a:p>
            <a:pPr algn="ctr"/>
            <a:r>
              <a:rPr lang="en-GB" sz="900" dirty="0">
                <a:latin typeface="CCW Cursive Writing 23" panose="03050602040000000000" pitchFamily="66" charset="0"/>
              </a:rPr>
              <a:t>dash</a:t>
            </a:r>
          </a:p>
          <a:p>
            <a:pPr algn="ctr"/>
            <a:r>
              <a:rPr lang="en-GB" sz="900" dirty="0">
                <a:latin typeface="CCW Cursive Writing 23" panose="03050602040000000000" pitchFamily="66" charset="0"/>
              </a:rPr>
              <a:t>cohesion</a:t>
            </a:r>
          </a:p>
          <a:p>
            <a:pPr algn="ctr"/>
            <a:r>
              <a:rPr lang="en-GB" sz="900" dirty="0">
                <a:latin typeface="CCW Cursive Writing 23" panose="03050602040000000000" pitchFamily="66" charset="0"/>
              </a:rPr>
              <a:t>ambiguity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A6CA94-08E4-4102-9B37-B6382151E9E3}"/>
              </a:ext>
            </a:extLst>
          </p:cNvPr>
          <p:cNvSpPr txBox="1"/>
          <p:nvPr/>
        </p:nvSpPr>
        <p:spPr>
          <a:xfrm>
            <a:off x="7302018" y="209550"/>
            <a:ext cx="4667320" cy="2385268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Calibri" panose="020F0502020204030204" pitchFamily="34" charset="0"/>
                <a:cs typeface="Calibri" panose="020F0502020204030204" pitchFamily="34" charset="0"/>
              </a:rPr>
              <a:t>Sentence</a:t>
            </a: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endParaRPr lang="en-GB" sz="1100" b="1" u="sng" dirty="0">
              <a:latin typeface="CCW Cursive Writing 23" panose="03050602040000000000" pitchFamily="66" charset="0"/>
            </a:endParaRPr>
          </a:p>
          <a:p>
            <a:pPr algn="ctr"/>
            <a:r>
              <a:rPr lang="en-GB" sz="1100" b="1" u="sng" dirty="0">
                <a:latin typeface="CCW Cursive Writing 23" panose="03050602040000000000" pitchFamily="66" charset="0"/>
              </a:rPr>
              <a:t> </a:t>
            </a:r>
          </a:p>
        </p:txBody>
      </p:sp>
      <p:pic>
        <p:nvPicPr>
          <p:cNvPr id="4098" name="Picture 2" descr="Image result for number 5">
            <a:extLst>
              <a:ext uri="{FF2B5EF4-FFF2-40B4-BE49-F238E27FC236}">
                <a16:creationId xmlns:a16="http://schemas.microsoft.com/office/drawing/2014/main" id="{D30EB0C7-DC3E-4E75-A2AD-54B20E79BE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728" y="565672"/>
            <a:ext cx="579005" cy="579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CF93BFD-717B-4EA4-BC6F-3BAA154AD55D}"/>
              </a:ext>
            </a:extLst>
          </p:cNvPr>
          <p:cNvSpPr txBox="1"/>
          <p:nvPr/>
        </p:nvSpPr>
        <p:spPr>
          <a:xfrm>
            <a:off x="222661" y="3439908"/>
            <a:ext cx="3780379" cy="1200329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Rules of Speech</a:t>
            </a:r>
          </a:p>
          <a:p>
            <a:pPr algn="ctr"/>
            <a:endParaRPr lang="en-GB" sz="1200" b="1" u="sng" dirty="0"/>
          </a:p>
          <a:p>
            <a:pPr algn="ctr"/>
            <a:endParaRPr lang="en-GB" sz="1200" b="1" u="sng" dirty="0"/>
          </a:p>
          <a:p>
            <a:pPr algn="ctr"/>
            <a:endParaRPr lang="en-GB" sz="1200" b="1" u="sng" dirty="0"/>
          </a:p>
          <a:p>
            <a:pPr algn="ctr"/>
            <a:endParaRPr lang="en-GB" sz="1200" b="1" u="sng" dirty="0"/>
          </a:p>
          <a:p>
            <a:pPr algn="ctr"/>
            <a:endParaRPr lang="en-GB" sz="1200" b="1" u="sng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8C83476-B197-4045-820A-026E792F396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8215" t="84027" r="16112" b="5926"/>
          <a:stretch/>
        </p:blipFill>
        <p:spPr>
          <a:xfrm>
            <a:off x="304799" y="3723183"/>
            <a:ext cx="3587887" cy="75322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DA38487-B4A1-42C2-B81D-E0A83021D9B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328" t="18706" r="55900" b="56700"/>
          <a:stretch/>
        </p:blipFill>
        <p:spPr>
          <a:xfrm>
            <a:off x="7422195" y="479528"/>
            <a:ext cx="4199137" cy="199489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06A9344-3148-4F9B-BAF4-2FC32594DEDB}"/>
              </a:ext>
            </a:extLst>
          </p:cNvPr>
          <p:cNvSpPr txBox="1"/>
          <p:nvPr/>
        </p:nvSpPr>
        <p:spPr>
          <a:xfrm>
            <a:off x="7302018" y="2658545"/>
            <a:ext cx="4667316" cy="1292662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Calibri" panose="020F0502020204030204" pitchFamily="34" charset="0"/>
                <a:cs typeface="Calibri" panose="020F0502020204030204" pitchFamily="34" charset="0"/>
              </a:rPr>
              <a:t>Commands, Questions, Statements &amp; Exclamations</a:t>
            </a:r>
          </a:p>
          <a:p>
            <a:r>
              <a:rPr lang="en-GB" sz="11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Commands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 - begin with an imperative  Verb, e.g.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Wash your hands. </a:t>
            </a:r>
          </a:p>
          <a:p>
            <a:r>
              <a:rPr lang="en-GB" sz="11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Questions 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- expect an answer in return. e.g.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Did you enjoy the trip?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Statements 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- tell the reader something. e.g.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leaves fall off trees in autumn. </a:t>
            </a:r>
          </a:p>
          <a:p>
            <a:r>
              <a:rPr lang="en-GB" sz="11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Exclamations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 – Must start with a How or What, e.g.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an amazing piece of work!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5406FB8-488C-4438-89BC-F50C4779C06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6719" t="81354" r="56484" b="5291"/>
          <a:stretch/>
        </p:blipFill>
        <p:spPr>
          <a:xfrm>
            <a:off x="7422195" y="4476412"/>
            <a:ext cx="4352555" cy="116371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6D07409-4D4F-4DD0-9E8D-68ECC988A471}"/>
              </a:ext>
            </a:extLst>
          </p:cNvPr>
          <p:cNvSpPr txBox="1"/>
          <p:nvPr/>
        </p:nvSpPr>
        <p:spPr>
          <a:xfrm>
            <a:off x="4878562" y="2776058"/>
            <a:ext cx="2337625" cy="1169551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Calibri" panose="020F0502020204030204" pitchFamily="34" charset="0"/>
                <a:cs typeface="Calibri" panose="020F0502020204030204" pitchFamily="34" charset="0"/>
              </a:rPr>
              <a:t>Noun phrases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Gives detail about a noun but does not contain a verb. </a:t>
            </a:r>
          </a:p>
          <a:p>
            <a:endParaRPr lang="en-GB" sz="5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u="sng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 ancient book in a leather sleeve </a:t>
            </a:r>
            <a:r>
              <a:rPr lang="en-GB" sz="12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was hidden in the library. </a:t>
            </a:r>
          </a:p>
          <a:p>
            <a:pPr algn="ctr"/>
            <a:endParaRPr lang="en-GB" sz="5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B5DF819-4C29-4AC4-9A46-30654F67FA43}"/>
              </a:ext>
            </a:extLst>
          </p:cNvPr>
          <p:cNvSpPr txBox="1"/>
          <p:nvPr/>
        </p:nvSpPr>
        <p:spPr>
          <a:xfrm>
            <a:off x="9672320" y="5817453"/>
            <a:ext cx="2297014" cy="830997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Calibri" panose="020F0502020204030204" pitchFamily="34" charset="0"/>
                <a:cs typeface="Calibri" panose="020F0502020204030204" pitchFamily="34" charset="0"/>
              </a:rPr>
              <a:t>Preposition</a:t>
            </a:r>
          </a:p>
          <a:p>
            <a:pPr algn="ctr"/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Indicate position of a noun in a sentence, e.g. </a:t>
            </a:r>
            <a:r>
              <a:rPr lang="en-GB" sz="12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over, by, under, along, for, down, through and in.  </a:t>
            </a:r>
            <a:endParaRPr lang="en-GB" sz="1200" b="1" u="sng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6AFCB7D-3032-492A-8DA2-4BD40965D8F0}"/>
              </a:ext>
            </a:extLst>
          </p:cNvPr>
          <p:cNvSpPr txBox="1"/>
          <p:nvPr/>
        </p:nvSpPr>
        <p:spPr>
          <a:xfrm>
            <a:off x="4878562" y="4016917"/>
            <a:ext cx="2367974" cy="95410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Calibri" panose="020F0502020204030204" pitchFamily="34" charset="0"/>
                <a:cs typeface="Calibri" panose="020F0502020204030204" pitchFamily="34" charset="0"/>
              </a:rPr>
              <a:t>Cohesion</a:t>
            </a:r>
          </a:p>
          <a:p>
            <a:pPr algn="ctr"/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Words which link paragraphs </a:t>
            </a:r>
          </a:p>
          <a:p>
            <a:pPr algn="ctr"/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e.g.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then, after that, this, firstly, then, later, next, following this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74B5EC5-D1FC-4B8F-96FD-6A9EDDA21B4A}"/>
              </a:ext>
            </a:extLst>
          </p:cNvPr>
          <p:cNvSpPr txBox="1"/>
          <p:nvPr/>
        </p:nvSpPr>
        <p:spPr>
          <a:xfrm>
            <a:off x="7260847" y="5832801"/>
            <a:ext cx="2337625" cy="800219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Calibri" panose="020F0502020204030204" pitchFamily="34" charset="0"/>
                <a:cs typeface="Calibri" panose="020F0502020204030204" pitchFamily="34" charset="0"/>
              </a:rPr>
              <a:t>Modal Verbs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Indicates degree of possibility: </a:t>
            </a:r>
            <a:r>
              <a:rPr lang="en-GB" sz="5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might, should, will, must, ought, could, often, can</a:t>
            </a: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AD5CB56-1BBB-4DD0-942F-73DD81813C7E}"/>
              </a:ext>
            </a:extLst>
          </p:cNvPr>
          <p:cNvSpPr txBox="1"/>
          <p:nvPr/>
        </p:nvSpPr>
        <p:spPr>
          <a:xfrm>
            <a:off x="4076888" y="5153405"/>
            <a:ext cx="3088278" cy="156966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Parenthesis</a:t>
            </a:r>
          </a:p>
          <a:p>
            <a:r>
              <a:rPr lang="en-GB" sz="1200" dirty="0">
                <a:solidFill>
                  <a:srgbClr val="FF0000"/>
                </a:solidFill>
              </a:rPr>
              <a:t>Parenthesis</a:t>
            </a:r>
            <a:r>
              <a:rPr lang="en-GB" sz="1200" dirty="0"/>
              <a:t> – add extra information inside dashes (–), brackets () or commas (,) </a:t>
            </a:r>
          </a:p>
          <a:p>
            <a:r>
              <a:rPr lang="en-GB" sz="1200" b="1" dirty="0">
                <a:solidFill>
                  <a:schemeClr val="accent6">
                    <a:lumMod val="50000"/>
                  </a:schemeClr>
                </a:solidFill>
              </a:rPr>
              <a:t>E.g. Brasilia (the capital city of Brazil) has a population of 2.4 million. </a:t>
            </a:r>
            <a:r>
              <a:rPr lang="en-GB" sz="1200" dirty="0"/>
              <a:t> </a:t>
            </a:r>
          </a:p>
          <a:p>
            <a:r>
              <a:rPr lang="en-GB" sz="1200" b="1" dirty="0" err="1">
                <a:solidFill>
                  <a:schemeClr val="accent6">
                    <a:lumMod val="50000"/>
                  </a:schemeClr>
                </a:solidFill>
              </a:rPr>
              <a:t>Summerseat</a:t>
            </a:r>
            <a:r>
              <a:rPr lang="en-GB" sz="1200" b="1" dirty="0">
                <a:solidFill>
                  <a:schemeClr val="accent6">
                    <a:lumMod val="50000"/>
                  </a:schemeClr>
                </a:solidFill>
              </a:rPr>
              <a:t> Methodist Primary School, located in </a:t>
            </a:r>
            <a:r>
              <a:rPr lang="en-GB" sz="1200" b="1" dirty="0" err="1">
                <a:solidFill>
                  <a:schemeClr val="accent6">
                    <a:lumMod val="50000"/>
                  </a:schemeClr>
                </a:solidFill>
              </a:rPr>
              <a:t>Summerseat</a:t>
            </a:r>
            <a:r>
              <a:rPr lang="en-GB" sz="1200" b="1" dirty="0">
                <a:solidFill>
                  <a:schemeClr val="accent6">
                    <a:lumMod val="50000"/>
                  </a:schemeClr>
                </a:solidFill>
              </a:rPr>
              <a:t>, has the best teachers in the country. </a:t>
            </a:r>
            <a:endParaRPr lang="en-GB" sz="1200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7B291F7-AAE8-4E71-A452-5A3A2A41C260}"/>
              </a:ext>
            </a:extLst>
          </p:cNvPr>
          <p:cNvSpPr txBox="1"/>
          <p:nvPr/>
        </p:nvSpPr>
        <p:spPr>
          <a:xfrm>
            <a:off x="4064904" y="3439908"/>
            <a:ext cx="727828" cy="1592744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Comma</a:t>
            </a:r>
          </a:p>
          <a:p>
            <a:pPr algn="ctr"/>
            <a:r>
              <a:rPr lang="en-GB" sz="1050" dirty="0"/>
              <a:t>-Clarify meaning</a:t>
            </a:r>
          </a:p>
          <a:p>
            <a:pPr algn="ctr"/>
            <a:endParaRPr lang="en-GB" sz="1050" dirty="0"/>
          </a:p>
          <a:p>
            <a:pPr algn="ctr"/>
            <a:r>
              <a:rPr lang="en-GB" sz="1050" dirty="0"/>
              <a:t>-Avoid ambiguity</a:t>
            </a:r>
          </a:p>
          <a:p>
            <a:pPr algn="ctr"/>
            <a:endParaRPr lang="en-GB" sz="1050" dirty="0"/>
          </a:p>
          <a:p>
            <a:pPr algn="ctr"/>
            <a:endParaRPr lang="en-GB" sz="1050" b="1" u="sng" dirty="0"/>
          </a:p>
          <a:p>
            <a:pPr algn="ctr"/>
            <a:endParaRPr lang="en-GB" sz="1200" b="1" u="sng" dirty="0"/>
          </a:p>
        </p:txBody>
      </p:sp>
      <p:pic>
        <p:nvPicPr>
          <p:cNvPr id="23" name="Picture 4" descr="Image result for comma">
            <a:extLst>
              <a:ext uri="{FF2B5EF4-FFF2-40B4-BE49-F238E27FC236}">
                <a16:creationId xmlns:a16="http://schemas.microsoft.com/office/drawing/2014/main" id="{7D75F7B5-D01E-4923-8DE1-4BD07311E3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616" y="4450814"/>
            <a:ext cx="238403" cy="31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897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unburst chart&#10;&#10;Description automatically generated">
            <a:extLst>
              <a:ext uri="{FF2B5EF4-FFF2-40B4-BE49-F238E27FC236}">
                <a16:creationId xmlns:a16="http://schemas.microsoft.com/office/drawing/2014/main" id="{8449FD7F-8CD1-435F-BED8-3BFEC16F59C6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13605" r="53929" b="17749"/>
          <a:stretch/>
        </p:blipFill>
        <p:spPr>
          <a:xfrm>
            <a:off x="4971628" y="408409"/>
            <a:ext cx="1096923" cy="9937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C6CBC64-B29A-4AD1-A79D-99ADA596960D}"/>
              </a:ext>
            </a:extLst>
          </p:cNvPr>
          <p:cNvSpPr txBox="1"/>
          <p:nvPr/>
        </p:nvSpPr>
        <p:spPr>
          <a:xfrm>
            <a:off x="4796424" y="109435"/>
            <a:ext cx="2530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Grammar Knowledge Organiser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B35EBA-88BF-4201-8133-301AC41A6A4B}"/>
              </a:ext>
            </a:extLst>
          </p:cNvPr>
          <p:cNvSpPr txBox="1"/>
          <p:nvPr/>
        </p:nvSpPr>
        <p:spPr>
          <a:xfrm>
            <a:off x="222662" y="209550"/>
            <a:ext cx="4573762" cy="3139321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Punctuation</a:t>
            </a:r>
          </a:p>
          <a:p>
            <a:r>
              <a:rPr lang="en-GB" sz="1200" b="1" dirty="0">
                <a:solidFill>
                  <a:srgbClr val="FF0000"/>
                </a:solidFill>
              </a:rPr>
              <a:t>Remember</a:t>
            </a:r>
            <a:r>
              <a:rPr lang="en-GB" sz="1200" b="1" dirty="0"/>
              <a:t>:                  </a:t>
            </a:r>
            <a:r>
              <a:rPr lang="en-GB" sz="1600" b="1" dirty="0">
                <a:solidFill>
                  <a:schemeClr val="accent1">
                    <a:lumMod val="75000"/>
                  </a:schemeClr>
                </a:solidFill>
              </a:rPr>
              <a:t>.  !  ?  , ‘ “” </a:t>
            </a:r>
            <a:endParaRPr lang="en-GB" sz="1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1100" b="1" dirty="0">
                <a:solidFill>
                  <a:srgbClr val="FF0000"/>
                </a:solidFill>
              </a:rPr>
              <a:t>Apostrophes: </a:t>
            </a:r>
          </a:p>
          <a:p>
            <a:r>
              <a:rPr lang="en-GB" sz="1100" b="1" dirty="0"/>
              <a:t>For possession: </a:t>
            </a:r>
            <a:r>
              <a:rPr lang="en-GB" sz="1100" dirty="0"/>
              <a:t>Shows us that something belongs to the subject, e.g.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My Mum’s bag. </a:t>
            </a:r>
          </a:p>
          <a:p>
            <a:r>
              <a:rPr lang="en-GB" sz="1100" dirty="0"/>
              <a:t>Take care when using apostrophes with plurals, e.g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. the pupils’ coats</a:t>
            </a:r>
            <a:r>
              <a:rPr lang="en-GB" sz="1100" dirty="0"/>
              <a:t>.  (More than one pupil has a coat)  </a:t>
            </a:r>
            <a:endParaRPr lang="en-GB" sz="1100" b="1" dirty="0"/>
          </a:p>
          <a:p>
            <a:r>
              <a:rPr lang="en-GB" sz="1100" b="1" dirty="0"/>
              <a:t>For omission: </a:t>
            </a:r>
            <a:r>
              <a:rPr lang="en-GB" sz="1100" dirty="0"/>
              <a:t>Shows us that a letter has been missed out to create informality, e.g.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Do not do that = don’t do that</a:t>
            </a:r>
            <a:r>
              <a:rPr lang="en-GB" sz="1100" dirty="0"/>
              <a:t>. </a:t>
            </a:r>
          </a:p>
          <a:p>
            <a:pPr algn="ctr"/>
            <a:endParaRPr lang="en-GB" sz="500" b="1" dirty="0"/>
          </a:p>
          <a:p>
            <a:r>
              <a:rPr lang="en-GB" sz="1100" b="1" dirty="0">
                <a:solidFill>
                  <a:srgbClr val="FF0000"/>
                </a:solidFill>
              </a:rPr>
              <a:t>Hyphen (-) </a:t>
            </a:r>
            <a:r>
              <a:rPr lang="en-GB" sz="1100" b="1" dirty="0"/>
              <a:t>– </a:t>
            </a:r>
            <a:r>
              <a:rPr lang="en-GB" sz="1100" dirty="0"/>
              <a:t>Creates compound words to give a clear meaning. </a:t>
            </a:r>
          </a:p>
          <a:p>
            <a:r>
              <a:rPr lang="en-GB" sz="1100" dirty="0">
                <a:solidFill>
                  <a:schemeClr val="accent6">
                    <a:lumMod val="50000"/>
                  </a:schemeClr>
                </a:solidFill>
              </a:rPr>
              <a:t>The man-eating shark. </a:t>
            </a:r>
          </a:p>
          <a:p>
            <a:r>
              <a:rPr lang="en-GB" sz="1100" dirty="0">
                <a:solidFill>
                  <a:schemeClr val="accent6">
                    <a:lumMod val="50000"/>
                  </a:schemeClr>
                </a:solidFill>
              </a:rPr>
              <a:t>The man eating shark.</a:t>
            </a:r>
            <a:endParaRPr lang="en-GB" sz="10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GB" sz="1100" b="1" dirty="0">
                <a:solidFill>
                  <a:srgbClr val="FF0000"/>
                </a:solidFill>
              </a:rPr>
              <a:t>Colon(:) </a:t>
            </a:r>
            <a:r>
              <a:rPr lang="en-GB" sz="1100" dirty="0"/>
              <a:t>– Introduces a list or separates two main clauses when the second explains or describes the first clause. 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Semi-colon(;) </a:t>
            </a:r>
            <a:r>
              <a:rPr lang="en-GB" sz="1100" dirty="0"/>
              <a:t>– joins two related independent clauses together </a:t>
            </a:r>
          </a:p>
          <a:p>
            <a:r>
              <a:rPr lang="en-GB" sz="1100" b="1" dirty="0">
                <a:solidFill>
                  <a:srgbClr val="FF0000"/>
                </a:solidFill>
              </a:rPr>
              <a:t>Dashes (–), brackets (), commas (,) </a:t>
            </a:r>
            <a:r>
              <a:rPr lang="en-GB" sz="1100" dirty="0"/>
              <a:t>Used within a sentence to add additional information - Parenthesis </a:t>
            </a:r>
            <a:r>
              <a:rPr lang="en-GB" sz="1100" dirty="0">
                <a:solidFill>
                  <a:schemeClr val="accent6">
                    <a:lumMod val="50000"/>
                  </a:schemeClr>
                </a:solidFill>
              </a:rPr>
              <a:t>The cat (that didn’t belong to me) was black.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682D67-EE04-4F49-90DC-979D93B11DC6}"/>
              </a:ext>
            </a:extLst>
          </p:cNvPr>
          <p:cNvSpPr txBox="1"/>
          <p:nvPr/>
        </p:nvSpPr>
        <p:spPr>
          <a:xfrm>
            <a:off x="4745257" y="3745862"/>
            <a:ext cx="2426286" cy="2970044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alibri" panose="020F0502020204030204" pitchFamily="34" charset="0"/>
                <a:cs typeface="Calibri" panose="020F0502020204030204" pitchFamily="34" charset="0"/>
              </a:rPr>
              <a:t>Clauses </a:t>
            </a:r>
          </a:p>
          <a:p>
            <a:r>
              <a:rPr lang="en-GB" sz="11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Main clause 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– A simple sentence that contains a subject and a verb. It makes sense on its own, e.g.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 went to school </a:t>
            </a:r>
          </a:p>
          <a:p>
            <a:r>
              <a:rPr lang="en-GB" sz="11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Subordinate clause 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– Contains a subordinating conjunction. Adds detail to a main clause; is not a full sentence. The subordinate clause can appear at the start, end or middle of a sentence, e.g.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 went to school while my brother stayed at home. </a:t>
            </a:r>
          </a:p>
          <a:p>
            <a:r>
              <a:rPr lang="en-GB" sz="11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Relative Clause 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– Type of subordinate clause, beginning with a relative pronoun or an omitted relative pronoun.</a:t>
            </a:r>
          </a:p>
          <a:p>
            <a:r>
              <a:rPr lang="en-GB" sz="11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Relative Pronouns 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= 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who, which, where, when, whose, that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422EE0-32BE-421A-B0F3-D51F0F426600}"/>
              </a:ext>
            </a:extLst>
          </p:cNvPr>
          <p:cNvSpPr txBox="1"/>
          <p:nvPr/>
        </p:nvSpPr>
        <p:spPr>
          <a:xfrm>
            <a:off x="4898942" y="1472967"/>
            <a:ext cx="923017" cy="212365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Calibri" panose="020F0502020204030204" pitchFamily="34" charset="0"/>
                <a:cs typeface="Calibri" panose="020F0502020204030204" pitchFamily="34" charset="0"/>
              </a:rPr>
              <a:t>Terminology</a:t>
            </a:r>
          </a:p>
          <a:p>
            <a:pPr algn="ctr"/>
            <a:r>
              <a:rPr lang="fr-FR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subject</a:t>
            </a:r>
            <a:endParaRPr lang="fr-FR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object</a:t>
            </a:r>
            <a:endParaRPr lang="fr-FR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100" dirty="0">
                <a:latin typeface="Calibri" panose="020F0502020204030204" pitchFamily="34" charset="0"/>
                <a:cs typeface="Calibri" panose="020F0502020204030204" pitchFamily="34" charset="0"/>
              </a:rPr>
              <a:t>active</a:t>
            </a:r>
          </a:p>
          <a:p>
            <a:pPr algn="ctr"/>
            <a:r>
              <a:rPr lang="fr-FR" sz="1100" dirty="0">
                <a:latin typeface="Calibri" panose="020F0502020204030204" pitchFamily="34" charset="0"/>
                <a:cs typeface="Calibri" panose="020F0502020204030204" pitchFamily="34" charset="0"/>
              </a:rPr>
              <a:t>passive</a:t>
            </a:r>
          </a:p>
          <a:p>
            <a:pPr algn="ctr"/>
            <a:r>
              <a:rPr lang="fr-FR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synonym</a:t>
            </a:r>
            <a:endParaRPr lang="fr-FR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antonym</a:t>
            </a:r>
            <a:endParaRPr lang="fr-FR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ellipsis</a:t>
            </a:r>
            <a:endParaRPr lang="fr-FR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hyphen</a:t>
            </a:r>
            <a:endParaRPr lang="fr-FR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100" dirty="0">
                <a:latin typeface="Calibri" panose="020F0502020204030204" pitchFamily="34" charset="0"/>
                <a:cs typeface="Calibri" panose="020F0502020204030204" pitchFamily="34" charset="0"/>
              </a:rPr>
              <a:t>colon</a:t>
            </a:r>
          </a:p>
          <a:p>
            <a:pPr algn="ctr"/>
            <a:r>
              <a:rPr lang="fr-FR" sz="1100" dirty="0">
                <a:latin typeface="Calibri" panose="020F0502020204030204" pitchFamily="34" charset="0"/>
                <a:cs typeface="Calibri" panose="020F0502020204030204" pitchFamily="34" charset="0"/>
              </a:rPr>
              <a:t>semi-colon</a:t>
            </a:r>
          </a:p>
          <a:p>
            <a:pPr algn="ctr"/>
            <a:r>
              <a:rPr lang="fr-FR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bullet</a:t>
            </a:r>
            <a:r>
              <a:rPr lang="fr-FR" sz="1100" dirty="0">
                <a:latin typeface="Calibri" panose="020F0502020204030204" pitchFamily="34" charset="0"/>
                <a:cs typeface="Calibri" panose="020F0502020204030204" pitchFamily="34" charset="0"/>
              </a:rPr>
              <a:t> points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A6CA94-08E4-4102-9B37-B6382151E9E3}"/>
              </a:ext>
            </a:extLst>
          </p:cNvPr>
          <p:cNvSpPr txBox="1"/>
          <p:nvPr/>
        </p:nvSpPr>
        <p:spPr>
          <a:xfrm>
            <a:off x="7260331" y="209550"/>
            <a:ext cx="4709001" cy="3508653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Calibri" panose="020F0502020204030204" pitchFamily="34" charset="0"/>
                <a:cs typeface="Calibri" panose="020F0502020204030204" pitchFamily="34" charset="0"/>
              </a:rPr>
              <a:t>Passive &amp; Active</a:t>
            </a: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1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Active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 – Subject performs the action. </a:t>
            </a:r>
          </a:p>
          <a:p>
            <a:r>
              <a:rPr lang="en-GB" sz="11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Passive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 – When the subject has something done to it.  </a:t>
            </a:r>
          </a:p>
          <a:p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If you see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‘by someone’ 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or can add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by zombies 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to the end and the sentence and it makes sense you know it is written in the passive voice.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CF93BFD-717B-4EA4-BC6F-3BAA154AD55D}"/>
              </a:ext>
            </a:extLst>
          </p:cNvPr>
          <p:cNvSpPr txBox="1"/>
          <p:nvPr/>
        </p:nvSpPr>
        <p:spPr>
          <a:xfrm>
            <a:off x="232941" y="3402573"/>
            <a:ext cx="3780379" cy="1015663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1200" b="1" u="sng" dirty="0"/>
          </a:p>
          <a:p>
            <a:pPr algn="ctr"/>
            <a:endParaRPr lang="en-GB" sz="1200" b="1" u="sng" dirty="0"/>
          </a:p>
          <a:p>
            <a:pPr algn="ctr"/>
            <a:endParaRPr lang="en-GB" sz="1200" b="1" u="sng" dirty="0"/>
          </a:p>
          <a:p>
            <a:pPr algn="ctr"/>
            <a:endParaRPr lang="en-GB" sz="1200" b="1" u="sng" dirty="0"/>
          </a:p>
          <a:p>
            <a:pPr algn="ctr"/>
            <a:endParaRPr lang="en-GB" sz="1200" b="1" u="sng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6AFCB7D-3032-492A-8DA2-4BD40965D8F0}"/>
              </a:ext>
            </a:extLst>
          </p:cNvPr>
          <p:cNvSpPr txBox="1"/>
          <p:nvPr/>
        </p:nvSpPr>
        <p:spPr>
          <a:xfrm>
            <a:off x="7260331" y="3813720"/>
            <a:ext cx="2097029" cy="95410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Calibri" panose="020F0502020204030204" pitchFamily="34" charset="0"/>
                <a:cs typeface="Calibri" panose="020F0502020204030204" pitchFamily="34" charset="0"/>
              </a:rPr>
              <a:t>Cohesive Devices</a:t>
            </a:r>
          </a:p>
          <a:p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GB" sz="11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Repetition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 of a word or phrase</a:t>
            </a:r>
          </a:p>
          <a:p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GB" sz="11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Adverbials: 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on the other hand, in contrast, as a consequence, following this, later    -</a:t>
            </a:r>
            <a:r>
              <a:rPr lang="en-GB" sz="11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Ellipsis …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74B5EC5-D1FC-4B8F-96FD-6A9EDDA21B4A}"/>
              </a:ext>
            </a:extLst>
          </p:cNvPr>
          <p:cNvSpPr txBox="1"/>
          <p:nvPr/>
        </p:nvSpPr>
        <p:spPr>
          <a:xfrm>
            <a:off x="5924477" y="2488629"/>
            <a:ext cx="1210839" cy="1154162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Calibri" panose="020F0502020204030204" pitchFamily="34" charset="0"/>
                <a:cs typeface="Calibri" panose="020F0502020204030204" pitchFamily="34" charset="0"/>
              </a:rPr>
              <a:t>Modal Verbs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Indicates degree of possibility: </a:t>
            </a:r>
            <a:r>
              <a:rPr lang="en-GB" sz="5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might, should, will, must, ought, could, often, can</a:t>
            </a: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7B291F7-AAE8-4E71-A452-5A3A2A41C260}"/>
              </a:ext>
            </a:extLst>
          </p:cNvPr>
          <p:cNvSpPr txBox="1"/>
          <p:nvPr/>
        </p:nvSpPr>
        <p:spPr>
          <a:xfrm>
            <a:off x="5938533" y="1462228"/>
            <a:ext cx="1190399" cy="92333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Comma</a:t>
            </a:r>
          </a:p>
          <a:p>
            <a:pPr algn="ctr"/>
            <a:r>
              <a:rPr lang="en-GB" sz="1050" dirty="0"/>
              <a:t>-Clarify meaning</a:t>
            </a:r>
          </a:p>
          <a:p>
            <a:pPr algn="ctr"/>
            <a:r>
              <a:rPr lang="en-GB" sz="1050" dirty="0"/>
              <a:t>-Avoid ambiguity</a:t>
            </a:r>
          </a:p>
          <a:p>
            <a:pPr algn="ctr"/>
            <a:endParaRPr lang="en-GB" sz="1050" dirty="0"/>
          </a:p>
          <a:p>
            <a:pPr algn="ctr"/>
            <a:endParaRPr lang="en-GB" sz="1050" b="1" u="sng" dirty="0"/>
          </a:p>
        </p:txBody>
      </p:sp>
      <p:pic>
        <p:nvPicPr>
          <p:cNvPr id="23" name="Picture 4" descr="Image result for comma">
            <a:extLst>
              <a:ext uri="{FF2B5EF4-FFF2-40B4-BE49-F238E27FC236}">
                <a16:creationId xmlns:a16="http://schemas.microsoft.com/office/drawing/2014/main" id="{7D75F7B5-D01E-4923-8DE1-4BD07311E3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616" y="4450814"/>
            <a:ext cx="238403" cy="31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Image result for number 6 glitter">
            <a:extLst>
              <a:ext uri="{FF2B5EF4-FFF2-40B4-BE49-F238E27FC236}">
                <a16:creationId xmlns:a16="http://schemas.microsoft.com/office/drawing/2014/main" id="{19668D2F-F2BB-4B1F-BC09-06F9C677B1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755" y="551255"/>
            <a:ext cx="556465" cy="75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3DFB3BD-5DBA-4603-AEB1-2F396A8A92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6514" y="550193"/>
            <a:ext cx="3899595" cy="2129214"/>
          </a:xfrm>
          <a:prstGeom prst="rect">
            <a:avLst/>
          </a:prstGeom>
        </p:spPr>
      </p:pic>
      <p:pic>
        <p:nvPicPr>
          <p:cNvPr id="1026" name="Picture 2" descr="Image result for zombie clipart">
            <a:extLst>
              <a:ext uri="{FF2B5EF4-FFF2-40B4-BE49-F238E27FC236}">
                <a16:creationId xmlns:a16="http://schemas.microsoft.com/office/drawing/2014/main" id="{09CE4F6C-FDF2-415C-9E94-F5471F54A9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6109" y="1910080"/>
            <a:ext cx="706139" cy="1299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D0BB2A8-365F-484A-A775-03355F8DAB7E}"/>
              </a:ext>
            </a:extLst>
          </p:cNvPr>
          <p:cNvSpPr txBox="1"/>
          <p:nvPr/>
        </p:nvSpPr>
        <p:spPr>
          <a:xfrm>
            <a:off x="9448800" y="3818318"/>
            <a:ext cx="2534151" cy="954107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Calibri" panose="020F0502020204030204" pitchFamily="34" charset="0"/>
                <a:cs typeface="Calibri" panose="020F0502020204030204" pitchFamily="34" charset="0"/>
              </a:rPr>
              <a:t>Subjunctive form or mood</a:t>
            </a:r>
          </a:p>
          <a:p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A verb form to express wishes, hopes, commands, demands or suggestions. </a:t>
            </a:r>
          </a:p>
          <a:p>
            <a:r>
              <a:rPr lang="en-GB" sz="1100" b="1" u="sng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If I were </a:t>
            </a:r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prime minister…</a:t>
            </a:r>
          </a:p>
          <a:p>
            <a:r>
              <a:rPr lang="en-GB" sz="11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Were they to come …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68D0BA7-089E-4816-A658-1B567CEFC229}"/>
              </a:ext>
            </a:extLst>
          </p:cNvPr>
          <p:cNvSpPr txBox="1"/>
          <p:nvPr/>
        </p:nvSpPr>
        <p:spPr>
          <a:xfrm>
            <a:off x="7267726" y="4863344"/>
            <a:ext cx="4709001" cy="1731243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Calibri" panose="020F0502020204030204" pitchFamily="34" charset="0"/>
                <a:cs typeface="Calibri" panose="020F0502020204030204" pitchFamily="34" charset="0"/>
              </a:rPr>
              <a:t>Formal Vs Informal</a:t>
            </a:r>
          </a:p>
          <a:p>
            <a:pPr algn="ctr"/>
            <a:r>
              <a:rPr lang="en-GB" sz="1050" i="1" dirty="0">
                <a:latin typeface="Calibri" panose="020F0502020204030204" pitchFamily="34" charset="0"/>
                <a:cs typeface="Calibri" panose="020F0502020204030204" pitchFamily="34" charset="0"/>
              </a:rPr>
              <a:t>The level of formality of a piece of writing depends on the audience and purpose.</a:t>
            </a: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8" name="Picture 4" descr="Image result for formal vs informal">
            <a:extLst>
              <a:ext uri="{FF2B5EF4-FFF2-40B4-BE49-F238E27FC236}">
                <a16:creationId xmlns:a16="http://schemas.microsoft.com/office/drawing/2014/main" id="{6C15522C-39A8-4B78-B836-625505E35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052" y="5336750"/>
            <a:ext cx="2186787" cy="1146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C0EEE19-6F70-491F-AA11-661011F9D383}"/>
              </a:ext>
            </a:extLst>
          </p:cNvPr>
          <p:cNvSpPr txBox="1"/>
          <p:nvPr/>
        </p:nvSpPr>
        <p:spPr>
          <a:xfrm>
            <a:off x="7343638" y="5336750"/>
            <a:ext cx="10993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/>
              <a:t>Use of</a:t>
            </a:r>
            <a:r>
              <a:rPr lang="en-GB" sz="1100" dirty="0"/>
              <a:t>:</a:t>
            </a:r>
          </a:p>
          <a:p>
            <a:r>
              <a:rPr lang="en-GB" sz="1100" dirty="0"/>
              <a:t>-Contractions</a:t>
            </a:r>
          </a:p>
          <a:p>
            <a:r>
              <a:rPr lang="en-GB" sz="1100" dirty="0"/>
              <a:t>-Abbreviations</a:t>
            </a:r>
          </a:p>
          <a:p>
            <a:r>
              <a:rPr lang="en-GB" sz="1100" dirty="0"/>
              <a:t>-Chatty tone</a:t>
            </a:r>
          </a:p>
          <a:p>
            <a:r>
              <a:rPr lang="en-GB" sz="1100" dirty="0"/>
              <a:t>-Question tags</a:t>
            </a:r>
          </a:p>
          <a:p>
            <a:endParaRPr lang="en-GB" sz="10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5731BF9-81FA-4E2A-A65A-DEF60BD088E6}"/>
              </a:ext>
            </a:extLst>
          </p:cNvPr>
          <p:cNvSpPr txBox="1"/>
          <p:nvPr/>
        </p:nvSpPr>
        <p:spPr>
          <a:xfrm>
            <a:off x="10781222" y="5336750"/>
            <a:ext cx="109932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/>
              <a:t>Use of</a:t>
            </a:r>
            <a:r>
              <a:rPr lang="en-GB" sz="1100" dirty="0"/>
              <a:t>:</a:t>
            </a:r>
          </a:p>
          <a:p>
            <a:r>
              <a:rPr lang="en-GB" sz="1100" dirty="0"/>
              <a:t>-Subjunctive</a:t>
            </a:r>
          </a:p>
          <a:p>
            <a:r>
              <a:rPr lang="en-GB" sz="1100" dirty="0"/>
              <a:t>-Technical &amp; precise vocab</a:t>
            </a:r>
          </a:p>
          <a:p>
            <a:endParaRPr lang="en-GB" sz="10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802AB3C-1D3E-4A82-9FB4-E10649108A5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35"/>
          <a:stretch/>
        </p:blipFill>
        <p:spPr>
          <a:xfrm>
            <a:off x="209049" y="3380165"/>
            <a:ext cx="4415324" cy="3304973"/>
          </a:xfrm>
          <a:prstGeom prst="rect">
            <a:avLst/>
          </a:prstGeom>
        </p:spPr>
      </p:pic>
      <p:pic>
        <p:nvPicPr>
          <p:cNvPr id="30" name="Picture 4" descr="Image result for comma">
            <a:extLst>
              <a:ext uri="{FF2B5EF4-FFF2-40B4-BE49-F238E27FC236}">
                <a16:creationId xmlns:a16="http://schemas.microsoft.com/office/drawing/2014/main" id="{F576D96D-006F-4239-AD70-363914169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4530" y="2022757"/>
            <a:ext cx="238403" cy="31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490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</TotalTime>
  <Words>2463</Words>
  <Application>Microsoft Office PowerPoint</Application>
  <PresentationFormat>Widescreen</PresentationFormat>
  <Paragraphs>448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CCW Cursive Writing 23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Whittaker</dc:creator>
  <cp:lastModifiedBy>Julie Whittaker</cp:lastModifiedBy>
  <cp:revision>70</cp:revision>
  <dcterms:created xsi:type="dcterms:W3CDTF">2021-02-07T14:14:49Z</dcterms:created>
  <dcterms:modified xsi:type="dcterms:W3CDTF">2021-02-08T08:32:45Z</dcterms:modified>
</cp:coreProperties>
</file>