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60" r:id="rId3"/>
    <p:sldId id="257" r:id="rId4"/>
    <p:sldId id="258" r:id="rId5"/>
    <p:sldId id="263" r:id="rId6"/>
    <p:sldId id="264" r:id="rId7"/>
    <p:sldId id="265" r:id="rId8"/>
    <p:sldId id="266" r:id="rId9"/>
    <p:sldId id="274" r:id="rId10"/>
    <p:sldId id="298" r:id="rId11"/>
    <p:sldId id="275" r:id="rId12"/>
    <p:sldId id="303" r:id="rId13"/>
    <p:sldId id="297" r:id="rId14"/>
    <p:sldId id="301" r:id="rId15"/>
    <p:sldId id="302" r:id="rId16"/>
    <p:sldId id="304" r:id="rId17"/>
    <p:sldId id="305" r:id="rId18"/>
    <p:sldId id="269" r:id="rId19"/>
    <p:sldId id="270" r:id="rId20"/>
    <p:sldId id="271" r:id="rId21"/>
    <p:sldId id="272" r:id="rId22"/>
    <p:sldId id="300"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CC"/>
    <a:srgbClr val="CC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3" d="100"/>
          <a:sy n="83" d="100"/>
        </p:scale>
        <p:origin x="1450" y="8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52618B5-E478-46D7-A29F-149301F46E0A}" type="datetimeFigureOut">
              <a:rPr lang="en-GB" smtClean="0"/>
              <a:t>11/06/2023</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68CB3F6-F304-4769-AA11-93701803BFAD}" type="slidenum">
              <a:rPr lang="en-GB" smtClean="0"/>
              <a:t>‹#›</a:t>
            </a:fld>
            <a:endParaRPr lang="en-GB"/>
          </a:p>
        </p:txBody>
      </p:sp>
    </p:spTree>
    <p:extLst>
      <p:ext uri="{BB962C8B-B14F-4D97-AF65-F5344CB8AC3E}">
        <p14:creationId xmlns:p14="http://schemas.microsoft.com/office/powerpoint/2010/main" val="28130244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68CB3F6-F304-4769-AA11-93701803BFAD}" type="slidenum">
              <a:rPr lang="en-GB" smtClean="0"/>
              <a:t>1</a:t>
            </a:fld>
            <a:endParaRPr lang="en-GB"/>
          </a:p>
        </p:txBody>
      </p:sp>
    </p:spTree>
    <p:extLst>
      <p:ext uri="{BB962C8B-B14F-4D97-AF65-F5344CB8AC3E}">
        <p14:creationId xmlns:p14="http://schemas.microsoft.com/office/powerpoint/2010/main" val="29398426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0144FEE-CB97-43BB-9D87-B2EEAAF4F5A2}" type="datetimeFigureOut">
              <a:rPr lang="en-GB" smtClean="0"/>
              <a:t>11/06/2023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289296-C44F-4DAA-A3DA-DE0ABC332515}" type="slidenum">
              <a:rPr lang="en-GB" smtClean="0"/>
              <a:t>‹#›</a:t>
            </a:fld>
            <a:endParaRPr lang="en-GB"/>
          </a:p>
        </p:txBody>
      </p:sp>
    </p:spTree>
    <p:extLst>
      <p:ext uri="{BB962C8B-B14F-4D97-AF65-F5344CB8AC3E}">
        <p14:creationId xmlns:p14="http://schemas.microsoft.com/office/powerpoint/2010/main" val="6209682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0144FEE-CB97-43BB-9D87-B2EEAAF4F5A2}" type="datetimeFigureOut">
              <a:rPr lang="en-GB" smtClean="0"/>
              <a:t>11/06/2023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289296-C44F-4DAA-A3DA-DE0ABC332515}" type="slidenum">
              <a:rPr lang="en-GB" smtClean="0"/>
              <a:t>‹#›</a:t>
            </a:fld>
            <a:endParaRPr lang="en-GB"/>
          </a:p>
        </p:txBody>
      </p:sp>
    </p:spTree>
    <p:extLst>
      <p:ext uri="{BB962C8B-B14F-4D97-AF65-F5344CB8AC3E}">
        <p14:creationId xmlns:p14="http://schemas.microsoft.com/office/powerpoint/2010/main" val="33338087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0144FEE-CB97-43BB-9D87-B2EEAAF4F5A2}" type="datetimeFigureOut">
              <a:rPr lang="en-GB" smtClean="0"/>
              <a:t>11/06/2023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289296-C44F-4DAA-A3DA-DE0ABC332515}" type="slidenum">
              <a:rPr lang="en-GB" smtClean="0"/>
              <a:t>‹#›</a:t>
            </a:fld>
            <a:endParaRPr lang="en-GB"/>
          </a:p>
        </p:txBody>
      </p:sp>
    </p:spTree>
    <p:extLst>
      <p:ext uri="{BB962C8B-B14F-4D97-AF65-F5344CB8AC3E}">
        <p14:creationId xmlns:p14="http://schemas.microsoft.com/office/powerpoint/2010/main" val="17257799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0144FEE-CB97-43BB-9D87-B2EEAAF4F5A2}" type="datetimeFigureOut">
              <a:rPr lang="en-GB" smtClean="0"/>
              <a:t>11/06/2023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9289296-C44F-4DAA-A3DA-DE0ABC332515}" type="slidenum">
              <a:rPr lang="en-GB" smtClean="0"/>
              <a:t>‹#›</a:t>
            </a:fld>
            <a:endParaRPr lang="en-GB"/>
          </a:p>
        </p:txBody>
      </p:sp>
    </p:spTree>
    <p:extLst>
      <p:ext uri="{BB962C8B-B14F-4D97-AF65-F5344CB8AC3E}">
        <p14:creationId xmlns:p14="http://schemas.microsoft.com/office/powerpoint/2010/main" val="25784109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0144FEE-CB97-43BB-9D87-B2EEAAF4F5A2}" type="datetimeFigureOut">
              <a:rPr lang="en-GB" smtClean="0"/>
              <a:t>11/06/2023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9289296-C44F-4DAA-A3DA-DE0ABC332515}" type="slidenum">
              <a:rPr lang="en-GB" smtClean="0"/>
              <a:t>‹#›</a:t>
            </a:fld>
            <a:endParaRPr lang="en-GB"/>
          </a:p>
        </p:txBody>
      </p:sp>
    </p:spTree>
    <p:extLst>
      <p:ext uri="{BB962C8B-B14F-4D97-AF65-F5344CB8AC3E}">
        <p14:creationId xmlns:p14="http://schemas.microsoft.com/office/powerpoint/2010/main" val="5974084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0144FEE-CB97-43BB-9D87-B2EEAAF4F5A2}" type="datetimeFigureOut">
              <a:rPr lang="en-GB" smtClean="0"/>
              <a:t>11/06/2023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9289296-C44F-4DAA-A3DA-DE0ABC332515}" type="slidenum">
              <a:rPr lang="en-GB" smtClean="0"/>
              <a:t>‹#›</a:t>
            </a:fld>
            <a:endParaRPr lang="en-GB"/>
          </a:p>
        </p:txBody>
      </p:sp>
    </p:spTree>
    <p:extLst>
      <p:ext uri="{BB962C8B-B14F-4D97-AF65-F5344CB8AC3E}">
        <p14:creationId xmlns:p14="http://schemas.microsoft.com/office/powerpoint/2010/main" val="40939779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0144FEE-CB97-43BB-9D87-B2EEAAF4F5A2}" type="datetimeFigureOut">
              <a:rPr lang="en-GB" smtClean="0"/>
              <a:t>11/06/2023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9289296-C44F-4DAA-A3DA-DE0ABC332515}" type="slidenum">
              <a:rPr lang="en-GB" smtClean="0"/>
              <a:t>‹#›</a:t>
            </a:fld>
            <a:endParaRPr lang="en-GB"/>
          </a:p>
        </p:txBody>
      </p:sp>
    </p:spTree>
    <p:extLst>
      <p:ext uri="{BB962C8B-B14F-4D97-AF65-F5344CB8AC3E}">
        <p14:creationId xmlns:p14="http://schemas.microsoft.com/office/powerpoint/2010/main" val="4760143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0144FEE-CB97-43BB-9D87-B2EEAAF4F5A2}" type="datetimeFigureOut">
              <a:rPr lang="en-GB" smtClean="0"/>
              <a:t>11/06/2023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9289296-C44F-4DAA-A3DA-DE0ABC332515}" type="slidenum">
              <a:rPr lang="en-GB" smtClean="0"/>
              <a:t>‹#›</a:t>
            </a:fld>
            <a:endParaRPr lang="en-GB"/>
          </a:p>
        </p:txBody>
      </p:sp>
    </p:spTree>
    <p:extLst>
      <p:ext uri="{BB962C8B-B14F-4D97-AF65-F5344CB8AC3E}">
        <p14:creationId xmlns:p14="http://schemas.microsoft.com/office/powerpoint/2010/main" val="22476472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0144FEE-CB97-43BB-9D87-B2EEAAF4F5A2}" type="datetimeFigureOut">
              <a:rPr lang="en-GB" smtClean="0"/>
              <a:t>11/06/2023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9289296-C44F-4DAA-A3DA-DE0ABC332515}" type="slidenum">
              <a:rPr lang="en-GB" smtClean="0"/>
              <a:t>‹#›</a:t>
            </a:fld>
            <a:endParaRPr lang="en-GB"/>
          </a:p>
        </p:txBody>
      </p:sp>
    </p:spTree>
    <p:extLst>
      <p:ext uri="{BB962C8B-B14F-4D97-AF65-F5344CB8AC3E}">
        <p14:creationId xmlns:p14="http://schemas.microsoft.com/office/powerpoint/2010/main" val="23609787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0144FEE-CB97-43BB-9D87-B2EEAAF4F5A2}" type="datetimeFigureOut">
              <a:rPr lang="en-GB" smtClean="0"/>
              <a:t>11/06/2023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289296-C44F-4DAA-A3DA-DE0ABC332515}" type="slidenum">
              <a:rPr lang="en-GB" smtClean="0"/>
              <a:t>‹#›</a:t>
            </a:fld>
            <a:endParaRPr lang="en-GB"/>
          </a:p>
        </p:txBody>
      </p:sp>
    </p:spTree>
    <p:extLst>
      <p:ext uri="{BB962C8B-B14F-4D97-AF65-F5344CB8AC3E}">
        <p14:creationId xmlns:p14="http://schemas.microsoft.com/office/powerpoint/2010/main" val="31408737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0144FEE-CB97-43BB-9D87-B2EEAAF4F5A2}" type="datetimeFigureOut">
              <a:rPr lang="en-GB" smtClean="0"/>
              <a:t>11/06/2023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289296-C44F-4DAA-A3DA-DE0ABC332515}" type="slidenum">
              <a:rPr lang="en-GB" smtClean="0"/>
              <a:t>‹#›</a:t>
            </a:fld>
            <a:endParaRPr lang="en-GB"/>
          </a:p>
        </p:txBody>
      </p:sp>
    </p:spTree>
    <p:extLst>
      <p:ext uri="{BB962C8B-B14F-4D97-AF65-F5344CB8AC3E}">
        <p14:creationId xmlns:p14="http://schemas.microsoft.com/office/powerpoint/2010/main" val="12829888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FFCC">
            <a:alpha val="47000"/>
          </a:srgb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0144FEE-CB97-43BB-9D87-B2EEAAF4F5A2}" type="datetimeFigureOut">
              <a:rPr lang="en-GB" smtClean="0"/>
              <a:t>11/06/2023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289296-C44F-4DAA-A3DA-DE0ABC332515}" type="slidenum">
              <a:rPr lang="en-GB" smtClean="0"/>
              <a:t>‹#›</a:t>
            </a:fld>
            <a:endParaRPr lang="en-GB"/>
          </a:p>
        </p:txBody>
      </p:sp>
    </p:spTree>
    <p:extLst>
      <p:ext uri="{BB962C8B-B14F-4D97-AF65-F5344CB8AC3E}">
        <p14:creationId xmlns:p14="http://schemas.microsoft.com/office/powerpoint/2010/main" val="21325715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5.xml"/><Relationship Id="rId5" Type="http://schemas.openxmlformats.org/officeDocument/2006/relationships/image" Target="../media/image16.png"/><Relationship Id="rId4" Type="http://schemas.openxmlformats.org/officeDocument/2006/relationships/image" Target="../media/image15.jpeg"/></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5.xml"/><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3.jpe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3.jpeg"/><Relationship Id="rId1" Type="http://schemas.openxmlformats.org/officeDocument/2006/relationships/slideLayout" Target="../slideLayouts/slideLayout5.xml"/><Relationship Id="rId5" Type="http://schemas.openxmlformats.org/officeDocument/2006/relationships/image" Target="../media/image16.png"/><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5.xml"/><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u="sng" dirty="0"/>
              <a:t/>
            </a:r>
            <a:br>
              <a:rPr lang="en-GB" u="sng" dirty="0"/>
            </a:br>
            <a:r>
              <a:rPr lang="en-GB" sz="3600" u="sng" dirty="0" err="1"/>
              <a:t>Summerseat</a:t>
            </a:r>
            <a:r>
              <a:rPr lang="en-GB" sz="3600" u="sng" dirty="0"/>
              <a:t> Methodist Primary</a:t>
            </a:r>
          </a:p>
        </p:txBody>
      </p:sp>
      <p:sp>
        <p:nvSpPr>
          <p:cNvPr id="3" name="Subtitle 2"/>
          <p:cNvSpPr>
            <a:spLocks noGrp="1"/>
          </p:cNvSpPr>
          <p:nvPr>
            <p:ph type="subTitle" idx="1"/>
          </p:nvPr>
        </p:nvSpPr>
        <p:spPr>
          <a:xfrm>
            <a:off x="1371600" y="3886200"/>
            <a:ext cx="6400800" cy="2351112"/>
          </a:xfrm>
        </p:spPr>
        <p:txBody>
          <a:bodyPr>
            <a:normAutofit/>
          </a:bodyPr>
          <a:lstStyle/>
          <a:p>
            <a:r>
              <a:rPr lang="en-GB" sz="4800" b="1" dirty="0"/>
              <a:t>Reading Strategy</a:t>
            </a:r>
          </a:p>
          <a:p>
            <a:endParaRPr lang="en-GB" sz="3600" b="1" dirty="0"/>
          </a:p>
        </p:txBody>
      </p:sp>
      <p:pic>
        <p:nvPicPr>
          <p:cNvPr id="6" name="Picture 6" descr="Library News - Whitman County Librar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21477" y="5096909"/>
            <a:ext cx="2701046" cy="1531802"/>
          </a:xfrm>
          <a:prstGeom prst="rect">
            <a:avLst/>
          </a:prstGeom>
          <a:noFill/>
          <a:extLst>
            <a:ext uri="{909E8E84-426E-40DD-AFC4-6F175D3DCCD1}">
              <a14:hiddenFill xmlns:a14="http://schemas.microsoft.com/office/drawing/2010/main">
                <a:solidFill>
                  <a:srgbClr val="FFFFFF"/>
                </a:solidFill>
              </a14:hiddenFill>
            </a:ext>
          </a:extLst>
        </p:spPr>
      </p:pic>
      <p:pic>
        <p:nvPicPr>
          <p:cNvPr id="20481" name="Picture 2">
            <a:extLst>
              <a:ext uri="{FF2B5EF4-FFF2-40B4-BE49-F238E27FC236}">
                <a16:creationId xmlns:a16="http://schemas.microsoft.com/office/drawing/2014/main" id="{3DEE650C-7EFD-4117-ABCA-80200DBEFF2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64288" y="5498906"/>
            <a:ext cx="1820366" cy="1129805"/>
          </a:xfrm>
          <a:prstGeom prst="rect">
            <a:avLst/>
          </a:prstGeom>
          <a:noFill/>
          <a:extLst>
            <a:ext uri="{909E8E84-426E-40DD-AFC4-6F175D3DCCD1}">
              <a14:hiddenFill xmlns:a14="http://schemas.microsoft.com/office/drawing/2010/main">
                <a:solidFill>
                  <a:srgbClr val="FFFFFF"/>
                </a:solidFill>
              </a14:hiddenFill>
            </a:ext>
          </a:extLst>
        </p:spPr>
      </p:pic>
      <p:pic>
        <p:nvPicPr>
          <p:cNvPr id="20482" name="Picture 1" descr="Summerseat Logo">
            <a:extLst>
              <a:ext uri="{FF2B5EF4-FFF2-40B4-BE49-F238E27FC236}">
                <a16:creationId xmlns:a16="http://schemas.microsoft.com/office/drawing/2014/main" id="{FEC58749-F8F2-4EDF-8C44-971485F1586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t="1282" b="5127"/>
          <a:stretch>
            <a:fillRect/>
          </a:stretch>
        </p:blipFill>
        <p:spPr bwMode="auto">
          <a:xfrm>
            <a:off x="3485715" y="508889"/>
            <a:ext cx="2448272" cy="219796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a:extLst>
              <a:ext uri="{FF2B5EF4-FFF2-40B4-BE49-F238E27FC236}">
                <a16:creationId xmlns:a16="http://schemas.microsoft.com/office/drawing/2014/main" id="{4713AA16-CB61-4ED4-A101-DCFEB1533362}"/>
              </a:ext>
            </a:extLst>
          </p:cNvPr>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11811474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9522" t="34179" r="19044" b="44713"/>
          <a:stretch/>
        </p:blipFill>
        <p:spPr bwMode="auto">
          <a:xfrm>
            <a:off x="323528" y="1340768"/>
            <a:ext cx="8601983" cy="17548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itle 3"/>
          <p:cNvSpPr>
            <a:spLocks noGrp="1"/>
          </p:cNvSpPr>
          <p:nvPr>
            <p:ph type="title"/>
          </p:nvPr>
        </p:nvSpPr>
        <p:spPr/>
        <p:txBody>
          <a:bodyPr/>
          <a:lstStyle/>
          <a:p>
            <a:r>
              <a:rPr lang="en-US" dirty="0"/>
              <a:t>Some thoughts …</a:t>
            </a:r>
            <a:endParaRPr lang="en-GB" dirty="0"/>
          </a:p>
        </p:txBody>
      </p:sp>
      <p:pic>
        <p:nvPicPr>
          <p:cNvPr id="7"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8891" t="56387" r="23726" b="5233"/>
          <a:stretch/>
        </p:blipFill>
        <p:spPr bwMode="auto">
          <a:xfrm>
            <a:off x="5220072" y="3331029"/>
            <a:ext cx="2433917" cy="31907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7" descr="See the source image"/>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7762" y="3355816"/>
            <a:ext cx="4001584" cy="2592288"/>
          </a:xfrm>
          <a:prstGeom prst="rect">
            <a:avLst/>
          </a:prstGeom>
          <a:noFill/>
          <a:ln>
            <a:noFill/>
          </a:ln>
        </p:spPr>
      </p:pic>
    </p:spTree>
    <p:extLst>
      <p:ext uri="{BB962C8B-B14F-4D97-AF65-F5344CB8AC3E}">
        <p14:creationId xmlns:p14="http://schemas.microsoft.com/office/powerpoint/2010/main" val="16874361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1268760"/>
            <a:ext cx="3600400" cy="202342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ee the source image"/>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1471" t="4699" r="17846" b="13489"/>
          <a:stretch/>
        </p:blipFill>
        <p:spPr bwMode="auto">
          <a:xfrm>
            <a:off x="1447086" y="4474368"/>
            <a:ext cx="1858752" cy="219369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599023" y="3068960"/>
            <a:ext cx="3547739" cy="1569660"/>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96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will</a:t>
            </a:r>
          </a:p>
        </p:txBody>
      </p:sp>
      <p:sp>
        <p:nvSpPr>
          <p:cNvPr id="5" name="TextBox 4"/>
          <p:cNvSpPr txBox="1"/>
          <p:nvPr/>
        </p:nvSpPr>
        <p:spPr>
          <a:xfrm>
            <a:off x="5213501" y="1482195"/>
            <a:ext cx="3600400" cy="4278094"/>
          </a:xfrm>
          <a:prstGeom prst="rect">
            <a:avLst/>
          </a:prstGeom>
          <a:noFill/>
        </p:spPr>
        <p:txBody>
          <a:bodyPr wrap="square" rtlCol="0">
            <a:spAutoFit/>
          </a:bodyPr>
          <a:lstStyle/>
          <a:p>
            <a:pPr fontAlgn="base"/>
            <a:r>
              <a:rPr lang="en-US" sz="3600" b="1" dirty="0"/>
              <a:t>Without the ‘thrill’ there is no ‘will’ to engage. If children don’t engage then they will never acquire the ‘skill’.</a:t>
            </a:r>
          </a:p>
          <a:p>
            <a:pPr fontAlgn="base"/>
            <a:r>
              <a:rPr lang="en-US" sz="2000" i="1" dirty="0"/>
              <a:t>Alistair Bryce-Clegg</a:t>
            </a:r>
          </a:p>
        </p:txBody>
      </p:sp>
      <p:sp>
        <p:nvSpPr>
          <p:cNvPr id="6" name="Title 5"/>
          <p:cNvSpPr>
            <a:spLocks noGrp="1"/>
          </p:cNvSpPr>
          <p:nvPr>
            <p:ph type="title"/>
          </p:nvPr>
        </p:nvSpPr>
        <p:spPr/>
        <p:txBody>
          <a:bodyPr/>
          <a:lstStyle/>
          <a:p>
            <a:r>
              <a:rPr lang="en-US" dirty="0"/>
              <a:t>Our Reading Strategy</a:t>
            </a:r>
            <a:endParaRPr lang="en-GB" dirty="0"/>
          </a:p>
        </p:txBody>
      </p:sp>
    </p:spTree>
    <p:extLst>
      <p:ext uri="{BB962C8B-B14F-4D97-AF65-F5344CB8AC3E}">
        <p14:creationId xmlns:p14="http://schemas.microsoft.com/office/powerpoint/2010/main" val="5499446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Library News - Whitman County Libra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12150" y="260648"/>
            <a:ext cx="1269726" cy="720080"/>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p:cNvSpPr>
            <a:spLocks noGrp="1"/>
          </p:cNvSpPr>
          <p:nvPr>
            <p:ph type="title"/>
          </p:nvPr>
        </p:nvSpPr>
        <p:spPr/>
        <p:txBody>
          <a:bodyPr>
            <a:normAutofit fontScale="90000"/>
          </a:bodyPr>
          <a:lstStyle/>
          <a:p>
            <a:r>
              <a:rPr lang="en-US" dirty="0"/>
              <a:t>Thrill</a:t>
            </a:r>
            <a:br>
              <a:rPr lang="en-US" dirty="0"/>
            </a:br>
            <a:r>
              <a:rPr lang="en-US" dirty="0"/>
              <a:t>Developing a Love of Reading</a:t>
            </a:r>
            <a:endParaRPr lang="en-GB" dirty="0"/>
          </a:p>
        </p:txBody>
      </p:sp>
      <p:sp>
        <p:nvSpPr>
          <p:cNvPr id="5" name="Content Placeholder 4"/>
          <p:cNvSpPr>
            <a:spLocks noGrp="1"/>
          </p:cNvSpPr>
          <p:nvPr>
            <p:ph idx="1"/>
          </p:nvPr>
        </p:nvSpPr>
        <p:spPr>
          <a:xfrm>
            <a:off x="395536" y="1628800"/>
            <a:ext cx="8229600" cy="4525963"/>
          </a:xfrm>
        </p:spPr>
        <p:txBody>
          <a:bodyPr>
            <a:normAutofit/>
          </a:bodyPr>
          <a:lstStyle/>
          <a:p>
            <a:r>
              <a:rPr lang="en-US" sz="2800" dirty="0"/>
              <a:t>The importance of daily reading cannot be emphasised enough. </a:t>
            </a:r>
          </a:p>
          <a:p>
            <a:r>
              <a:rPr lang="en-US" sz="2800" dirty="0"/>
              <a:t>Creating a love of reading in children is potentially one of the most powerful ways of improving academic standards. </a:t>
            </a:r>
          </a:p>
          <a:p>
            <a:r>
              <a:rPr lang="en-US" sz="2800" dirty="0"/>
              <a:t>There can be few better ways to improve pupils chances in school, or beyond in the wider world than to enable them to become truly independent readers. </a:t>
            </a:r>
            <a:endParaRPr lang="en-GB" sz="2800" dirty="0"/>
          </a:p>
        </p:txBody>
      </p:sp>
      <p:pic>
        <p:nvPicPr>
          <p:cNvPr id="7" name="Picture 6" descr="Library News - Whitman County Libra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627" y="260648"/>
            <a:ext cx="1269726" cy="720080"/>
          </a:xfrm>
          <a:prstGeom prst="rect">
            <a:avLst/>
          </a:prstGeom>
          <a:noFill/>
          <a:extLst>
            <a:ext uri="{909E8E84-426E-40DD-AFC4-6F175D3DCCD1}">
              <a14:hiddenFill xmlns:a14="http://schemas.microsoft.com/office/drawing/2010/main">
                <a:solidFill>
                  <a:srgbClr val="FFFFFF"/>
                </a:solidFill>
              </a14:hiddenFill>
            </a:ext>
          </a:extLst>
        </p:spPr>
      </p:pic>
      <p:sp>
        <p:nvSpPr>
          <p:cNvPr id="8" name="AutoShape 2" descr="imag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124" name="Picture 4" descr="See the source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51720" y="5195962"/>
            <a:ext cx="4392488" cy="15719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6331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Library News - Whitman County Libra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40352" y="160338"/>
            <a:ext cx="1269726" cy="720080"/>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p:cNvSpPr>
            <a:spLocks noGrp="1"/>
          </p:cNvSpPr>
          <p:nvPr>
            <p:ph type="title"/>
          </p:nvPr>
        </p:nvSpPr>
        <p:spPr/>
        <p:txBody>
          <a:bodyPr>
            <a:normAutofit fontScale="90000"/>
          </a:bodyPr>
          <a:lstStyle/>
          <a:p>
            <a:r>
              <a:rPr lang="en-US" dirty="0"/>
              <a:t>Thrill</a:t>
            </a:r>
            <a:br>
              <a:rPr lang="en-US" dirty="0"/>
            </a:br>
            <a:r>
              <a:rPr lang="en-US" dirty="0"/>
              <a:t>Developing a Love of Reading </a:t>
            </a:r>
            <a:r>
              <a:rPr lang="en-US" b="1" u="sng" dirty="0"/>
              <a:t>in school</a:t>
            </a:r>
            <a:endParaRPr lang="en-GB" b="1" u="sng" dirty="0"/>
          </a:p>
        </p:txBody>
      </p:sp>
      <p:sp>
        <p:nvSpPr>
          <p:cNvPr id="5" name="Content Placeholder 4"/>
          <p:cNvSpPr>
            <a:spLocks noGrp="1"/>
          </p:cNvSpPr>
          <p:nvPr>
            <p:ph idx="1"/>
          </p:nvPr>
        </p:nvSpPr>
        <p:spPr>
          <a:xfrm>
            <a:off x="395536" y="1628800"/>
            <a:ext cx="8229600" cy="4896544"/>
          </a:xfrm>
        </p:spPr>
        <p:txBody>
          <a:bodyPr>
            <a:normAutofit fontScale="92500" lnSpcReduction="20000"/>
          </a:bodyPr>
          <a:lstStyle/>
          <a:p>
            <a:r>
              <a:rPr lang="en-US" sz="2800" dirty="0"/>
              <a:t>Daily storytime across school - builds on core texts used in English (</a:t>
            </a:r>
            <a:r>
              <a:rPr lang="en-US" sz="2800" i="1" dirty="0"/>
              <a:t>Diversity / cultural capital</a:t>
            </a:r>
            <a:r>
              <a:rPr lang="en-US" sz="2800" dirty="0"/>
              <a:t>)</a:t>
            </a:r>
          </a:p>
          <a:p>
            <a:r>
              <a:rPr lang="en-US" sz="2800" dirty="0"/>
              <a:t>Books as hooks across the curriculum</a:t>
            </a:r>
          </a:p>
          <a:p>
            <a:r>
              <a:rPr lang="en-US" sz="2800" dirty="0"/>
              <a:t>Stories embedded in collective worship</a:t>
            </a:r>
          </a:p>
          <a:p>
            <a:r>
              <a:rPr lang="en-US" sz="2800" dirty="0" err="1"/>
              <a:t>Summerseat</a:t>
            </a:r>
            <a:r>
              <a:rPr lang="en-US" sz="2800" dirty="0"/>
              <a:t> Super Stories – high quality recommended reads in each class (</a:t>
            </a:r>
            <a:r>
              <a:rPr lang="en-US" sz="2800" i="1" dirty="0"/>
              <a:t>currently Y3-Y6</a:t>
            </a:r>
            <a:r>
              <a:rPr lang="en-US" sz="2800" dirty="0"/>
              <a:t>)</a:t>
            </a:r>
          </a:p>
          <a:p>
            <a:r>
              <a:rPr lang="en-US" sz="2800" dirty="0"/>
              <a:t>Author of the month / visiting authors</a:t>
            </a:r>
          </a:p>
          <a:p>
            <a:r>
              <a:rPr lang="en-US" sz="2800" dirty="0"/>
              <a:t>Outdoor reading sheds </a:t>
            </a:r>
          </a:p>
          <a:p>
            <a:r>
              <a:rPr lang="en-US" sz="2800" dirty="0"/>
              <a:t>Reading for pleasure as part of guided reading rotations</a:t>
            </a:r>
          </a:p>
          <a:p>
            <a:r>
              <a:rPr lang="en-US" sz="2800" dirty="0"/>
              <a:t>Reading for pleasure book to go home each week (</a:t>
            </a:r>
            <a:r>
              <a:rPr lang="en-US" sz="2800" i="1" dirty="0"/>
              <a:t>KS1, then super stories</a:t>
            </a:r>
            <a:r>
              <a:rPr lang="en-US" sz="2800" dirty="0"/>
              <a:t>)</a:t>
            </a:r>
          </a:p>
          <a:p>
            <a:r>
              <a:rPr lang="en-US" sz="2800" dirty="0"/>
              <a:t>Development of reading</a:t>
            </a:r>
            <a:endParaRPr lang="en-GB" sz="2800" dirty="0"/>
          </a:p>
        </p:txBody>
      </p:sp>
      <p:pic>
        <p:nvPicPr>
          <p:cNvPr id="7" name="Picture 6" descr="Library News - Whitman County Libra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613" y="160338"/>
            <a:ext cx="1269726" cy="720080"/>
          </a:xfrm>
          <a:prstGeom prst="rect">
            <a:avLst/>
          </a:prstGeom>
          <a:noFill/>
          <a:extLst>
            <a:ext uri="{909E8E84-426E-40DD-AFC4-6F175D3DCCD1}">
              <a14:hiddenFill xmlns:a14="http://schemas.microsoft.com/office/drawing/2010/main">
                <a:solidFill>
                  <a:srgbClr val="FFFFFF"/>
                </a:solidFill>
              </a14:hiddenFill>
            </a:ext>
          </a:extLst>
        </p:spPr>
      </p:pic>
      <p:sp>
        <p:nvSpPr>
          <p:cNvPr id="8" name="AutoShape 2" descr="imag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8366662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Library News - Whitman County Libra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12150" y="260648"/>
            <a:ext cx="1269726" cy="720080"/>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p:cNvSpPr>
            <a:spLocks noGrp="1"/>
          </p:cNvSpPr>
          <p:nvPr>
            <p:ph type="title"/>
          </p:nvPr>
        </p:nvSpPr>
        <p:spPr/>
        <p:txBody>
          <a:bodyPr>
            <a:normAutofit fontScale="90000"/>
          </a:bodyPr>
          <a:lstStyle/>
          <a:p>
            <a:r>
              <a:rPr lang="en-US" dirty="0"/>
              <a:t>Thrill</a:t>
            </a:r>
            <a:br>
              <a:rPr lang="en-US" dirty="0"/>
            </a:br>
            <a:r>
              <a:rPr lang="en-US" dirty="0"/>
              <a:t>Developing a Love of Reading </a:t>
            </a:r>
            <a:r>
              <a:rPr lang="en-US" b="1" u="sng" dirty="0"/>
              <a:t>at home</a:t>
            </a:r>
            <a:endParaRPr lang="en-GB" b="1" u="sng" dirty="0"/>
          </a:p>
        </p:txBody>
      </p:sp>
      <p:sp>
        <p:nvSpPr>
          <p:cNvPr id="5" name="Content Placeholder 4"/>
          <p:cNvSpPr>
            <a:spLocks noGrp="1"/>
          </p:cNvSpPr>
          <p:nvPr>
            <p:ph idx="1"/>
          </p:nvPr>
        </p:nvSpPr>
        <p:spPr>
          <a:xfrm>
            <a:off x="395536" y="1628800"/>
            <a:ext cx="8229600" cy="4896544"/>
          </a:xfrm>
        </p:spPr>
        <p:txBody>
          <a:bodyPr>
            <a:normAutofit fontScale="92500" lnSpcReduction="20000"/>
          </a:bodyPr>
          <a:lstStyle/>
          <a:p>
            <a:r>
              <a:rPr lang="en-US" sz="2800" dirty="0"/>
              <a:t>Read to your child often – </a:t>
            </a:r>
            <a:r>
              <a:rPr lang="en-US" sz="2800" i="1" dirty="0"/>
              <a:t>please record this in reading diaries</a:t>
            </a:r>
          </a:p>
          <a:p>
            <a:r>
              <a:rPr lang="en-US" sz="2800" dirty="0"/>
              <a:t>Create a ‘</a:t>
            </a:r>
            <a:r>
              <a:rPr lang="en-US" sz="2800" dirty="0" err="1"/>
              <a:t>cosy</a:t>
            </a:r>
            <a:r>
              <a:rPr lang="en-US" sz="2800" dirty="0"/>
              <a:t>’ feel when your read – make reading a lovely memory</a:t>
            </a:r>
          </a:p>
          <a:p>
            <a:r>
              <a:rPr lang="en-US" sz="2800" dirty="0"/>
              <a:t>Don’t push your child to learn to read - </a:t>
            </a:r>
            <a:r>
              <a:rPr lang="en-US" sz="1900" i="1" dirty="0"/>
              <a:t>Most children learn to read naturally once they develop the preliminary skills. Your goal is not to help him sound out words, but to encourage a love of books, both pictures and stories.</a:t>
            </a:r>
          </a:p>
          <a:p>
            <a:r>
              <a:rPr lang="en-US" sz="2800" dirty="0"/>
              <a:t>Don’t stop reading to your child once they can read</a:t>
            </a:r>
          </a:p>
          <a:p>
            <a:r>
              <a:rPr lang="en-US" sz="2800" dirty="0"/>
              <a:t>Read books beyond those that your child could read independently</a:t>
            </a:r>
          </a:p>
          <a:p>
            <a:r>
              <a:rPr lang="en-US" sz="2800" dirty="0"/>
              <a:t>Alternate pages as your read</a:t>
            </a:r>
          </a:p>
          <a:p>
            <a:r>
              <a:rPr lang="en-US" sz="2800" dirty="0"/>
              <a:t>Visit the library regularly</a:t>
            </a:r>
          </a:p>
          <a:p>
            <a:r>
              <a:rPr lang="en-US" sz="2800" dirty="0"/>
              <a:t>Read a range of texts – stories, poetry, non-fiction, comics, magazines</a:t>
            </a:r>
          </a:p>
          <a:p>
            <a:endParaRPr lang="en-US" sz="2800" dirty="0"/>
          </a:p>
          <a:p>
            <a:pPr marL="0" indent="0">
              <a:buNone/>
            </a:pPr>
            <a:endParaRPr lang="en-GB" sz="2800" dirty="0"/>
          </a:p>
        </p:txBody>
      </p:sp>
      <p:pic>
        <p:nvPicPr>
          <p:cNvPr id="7" name="Picture 6" descr="Library News - Whitman County Libra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627" y="260648"/>
            <a:ext cx="1269726" cy="720080"/>
          </a:xfrm>
          <a:prstGeom prst="rect">
            <a:avLst/>
          </a:prstGeom>
          <a:noFill/>
          <a:extLst>
            <a:ext uri="{909E8E84-426E-40DD-AFC4-6F175D3DCCD1}">
              <a14:hiddenFill xmlns:a14="http://schemas.microsoft.com/office/drawing/2010/main">
                <a:solidFill>
                  <a:srgbClr val="FFFFFF"/>
                </a:solidFill>
              </a14:hiddenFill>
            </a:ext>
          </a:extLst>
        </p:spPr>
      </p:pic>
      <p:sp>
        <p:nvSpPr>
          <p:cNvPr id="8" name="AutoShape 2" descr="imag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2398865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994122"/>
          </a:xfrm>
        </p:spPr>
        <p:txBody>
          <a:bodyPr>
            <a:normAutofit fontScale="90000"/>
          </a:bodyPr>
          <a:lstStyle/>
          <a:p>
            <a:r>
              <a:rPr lang="en-US" dirty="0"/>
              <a:t>Will</a:t>
            </a:r>
            <a:br>
              <a:rPr lang="en-US" dirty="0"/>
            </a:br>
            <a:r>
              <a:rPr lang="en-US" dirty="0"/>
              <a:t>Developing the will to learn </a:t>
            </a:r>
            <a:r>
              <a:rPr lang="en-US" b="1" u="sng" dirty="0"/>
              <a:t>in school</a:t>
            </a:r>
            <a:endParaRPr lang="en-GB" b="1" u="sng" dirty="0"/>
          </a:p>
        </p:txBody>
      </p:sp>
      <p:sp>
        <p:nvSpPr>
          <p:cNvPr id="5" name="Content Placeholder 4"/>
          <p:cNvSpPr>
            <a:spLocks noGrp="1"/>
          </p:cNvSpPr>
          <p:nvPr>
            <p:ph idx="1"/>
          </p:nvPr>
        </p:nvSpPr>
        <p:spPr>
          <a:xfrm>
            <a:off x="393695" y="1436662"/>
            <a:ext cx="8229600" cy="4525963"/>
          </a:xfrm>
        </p:spPr>
        <p:txBody>
          <a:bodyPr>
            <a:normAutofit/>
          </a:bodyPr>
          <a:lstStyle/>
          <a:p>
            <a:r>
              <a:rPr lang="en-US" sz="2400" dirty="0"/>
              <a:t>Classrooms are full of books – indoors and outdoors</a:t>
            </a:r>
          </a:p>
          <a:p>
            <a:r>
              <a:rPr lang="en-US" sz="2400" dirty="0"/>
              <a:t>Class reading areas are full of books that children have already encountered and had positive experiences with</a:t>
            </a:r>
          </a:p>
          <a:p>
            <a:r>
              <a:rPr lang="en-US" sz="2400" dirty="0"/>
              <a:t>There is a wide range of texts available across a range of interests – fiction, non-fiction, poetry, magazines, comics, audio books</a:t>
            </a:r>
          </a:p>
          <a:p>
            <a:r>
              <a:rPr lang="en-US" sz="2400" dirty="0"/>
              <a:t>Rewards for reading – praise, stickers, house points, dip tubs (+ other in class rewards)</a:t>
            </a:r>
          </a:p>
          <a:p>
            <a:r>
              <a:rPr lang="en-US" sz="2400" dirty="0"/>
              <a:t>Reader of the week (B</a:t>
            </a:r>
            <a:r>
              <a:rPr lang="en-US" sz="2400" i="1" dirty="0"/>
              <a:t>ook reward</a:t>
            </a:r>
            <a:r>
              <a:rPr lang="en-US" sz="2400" dirty="0"/>
              <a:t>)</a:t>
            </a:r>
            <a:endParaRPr lang="en-GB" sz="2400" dirty="0"/>
          </a:p>
        </p:txBody>
      </p:sp>
      <p:sp>
        <p:nvSpPr>
          <p:cNvPr id="8" name="AutoShape 2" descr="imag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194" name="Picture 2" descr="See the source image"/>
          <p:cNvPicPr>
            <a:picLocks noChangeAspect="1" noChangeArrowheads="1"/>
          </p:cNvPicPr>
          <p:nvPr/>
        </p:nvPicPr>
        <p:blipFill rotWithShape="1">
          <a:blip r:embed="rId2">
            <a:extLst>
              <a:ext uri="{28A0092B-C50C-407E-A947-70E740481C1C}">
                <a14:useLocalDpi xmlns:a14="http://schemas.microsoft.com/office/drawing/2010/main" val="0"/>
              </a:ext>
            </a:extLst>
          </a:blip>
          <a:srcRect l="12021" r="39950"/>
          <a:stretch/>
        </p:blipFill>
        <p:spPr bwMode="auto">
          <a:xfrm>
            <a:off x="6660232" y="5229200"/>
            <a:ext cx="2168434" cy="1466851"/>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See the source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32040" y="5202961"/>
            <a:ext cx="1440161" cy="1440161"/>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See the source imag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7975" y="5195570"/>
            <a:ext cx="2539120" cy="1428255"/>
          </a:xfrm>
          <a:prstGeom prst="rect">
            <a:avLst/>
          </a:prstGeom>
          <a:noFill/>
          <a:extLst>
            <a:ext uri="{909E8E84-426E-40DD-AFC4-6F175D3DCCD1}">
              <a14:hiddenFill xmlns:a14="http://schemas.microsoft.com/office/drawing/2010/main">
                <a:solidFill>
                  <a:srgbClr val="FFFFFF"/>
                </a:solidFill>
              </a14:hiddenFill>
            </a:ext>
          </a:extLst>
        </p:spPr>
      </p:pic>
      <p:pic>
        <p:nvPicPr>
          <p:cNvPr id="8200" name="Picture 8" descr="See the source imag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059832" y="5176271"/>
            <a:ext cx="1592070" cy="1466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65478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a:t>Will</a:t>
            </a:r>
            <a:br>
              <a:rPr lang="en-US" dirty="0"/>
            </a:br>
            <a:r>
              <a:rPr lang="en-US" dirty="0"/>
              <a:t>Developing the will to learn </a:t>
            </a:r>
            <a:r>
              <a:rPr lang="en-US" b="1" u="sng" dirty="0"/>
              <a:t>at home</a:t>
            </a:r>
            <a:endParaRPr lang="en-GB" dirty="0"/>
          </a:p>
        </p:txBody>
      </p:sp>
      <p:sp>
        <p:nvSpPr>
          <p:cNvPr id="5" name="Content Placeholder 4"/>
          <p:cNvSpPr>
            <a:spLocks noGrp="1"/>
          </p:cNvSpPr>
          <p:nvPr>
            <p:ph idx="1"/>
          </p:nvPr>
        </p:nvSpPr>
        <p:spPr>
          <a:xfrm>
            <a:off x="395536" y="1628800"/>
            <a:ext cx="8229600" cy="4525963"/>
          </a:xfrm>
        </p:spPr>
        <p:txBody>
          <a:bodyPr>
            <a:normAutofit/>
          </a:bodyPr>
          <a:lstStyle/>
          <a:p>
            <a:r>
              <a:rPr lang="en-US" sz="2800" dirty="0"/>
              <a:t>Fill your child’s room with books</a:t>
            </a:r>
          </a:p>
          <a:p>
            <a:r>
              <a:rPr lang="en-US" sz="2800" dirty="0"/>
              <a:t>Be a good reading ‘role model’ for your child</a:t>
            </a:r>
          </a:p>
          <a:p>
            <a:r>
              <a:rPr lang="en-US" sz="2800" dirty="0"/>
              <a:t>Introduce books that match your child’s hobbies and interests</a:t>
            </a:r>
          </a:p>
          <a:p>
            <a:r>
              <a:rPr lang="en-US" sz="2800" dirty="0"/>
              <a:t>Pick engaging and funny books</a:t>
            </a:r>
          </a:p>
          <a:p>
            <a:r>
              <a:rPr lang="en-US" sz="2800" dirty="0"/>
              <a:t>Look at series</a:t>
            </a:r>
          </a:p>
          <a:p>
            <a:r>
              <a:rPr lang="en-US" sz="2800" dirty="0"/>
              <a:t>Enjoy audio books</a:t>
            </a:r>
          </a:p>
          <a:p>
            <a:r>
              <a:rPr lang="en-US" sz="2800" dirty="0"/>
              <a:t>Offer a reading reward</a:t>
            </a:r>
          </a:p>
          <a:p>
            <a:endParaRPr lang="en-GB" sz="2800" dirty="0"/>
          </a:p>
        </p:txBody>
      </p:sp>
      <p:sp>
        <p:nvSpPr>
          <p:cNvPr id="8" name="AutoShape 2" descr="imag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3663833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idx="1"/>
          </p:nvPr>
        </p:nvSpPr>
        <p:spPr>
          <a:xfrm>
            <a:off x="399965" y="1742024"/>
            <a:ext cx="4040188" cy="864096"/>
          </a:xfrm>
        </p:spPr>
        <p:txBody>
          <a:bodyPr>
            <a:normAutofit fontScale="92500"/>
          </a:bodyPr>
          <a:lstStyle/>
          <a:p>
            <a:r>
              <a:rPr lang="en-US" sz="2600" dirty="0"/>
              <a:t>Decoding</a:t>
            </a:r>
          </a:p>
          <a:p>
            <a:r>
              <a:rPr lang="en-US" dirty="0"/>
              <a:t>(Phonics and Word Recognition)</a:t>
            </a:r>
            <a:endParaRPr lang="en-GB" dirty="0"/>
          </a:p>
        </p:txBody>
      </p:sp>
      <p:sp>
        <p:nvSpPr>
          <p:cNvPr id="7" name="Content Placeholder 6"/>
          <p:cNvSpPr>
            <a:spLocks noGrp="1"/>
          </p:cNvSpPr>
          <p:nvPr>
            <p:ph sz="half" idx="2"/>
          </p:nvPr>
        </p:nvSpPr>
        <p:spPr>
          <a:xfrm>
            <a:off x="399965" y="2564904"/>
            <a:ext cx="4040188" cy="2910309"/>
          </a:xfrm>
        </p:spPr>
        <p:txBody>
          <a:bodyPr/>
          <a:lstStyle/>
          <a:p>
            <a:r>
              <a:rPr lang="en-US" dirty="0"/>
              <a:t>The ability to </a:t>
            </a:r>
            <a:r>
              <a:rPr lang="en-US" dirty="0" err="1"/>
              <a:t>recognise</a:t>
            </a:r>
            <a:r>
              <a:rPr lang="en-US" dirty="0"/>
              <a:t> sounds (phonemes)</a:t>
            </a:r>
          </a:p>
          <a:p>
            <a:r>
              <a:rPr lang="en-US" dirty="0"/>
              <a:t>The ability to blend letter sounds (phonemes) together to read words</a:t>
            </a:r>
          </a:p>
          <a:p>
            <a:r>
              <a:rPr lang="en-US" dirty="0"/>
              <a:t>The ability to </a:t>
            </a:r>
            <a:r>
              <a:rPr lang="en-US" dirty="0" err="1"/>
              <a:t>recognise</a:t>
            </a:r>
            <a:r>
              <a:rPr lang="en-US" dirty="0"/>
              <a:t> words in and out of context </a:t>
            </a:r>
            <a:endParaRPr lang="en-GB" dirty="0"/>
          </a:p>
        </p:txBody>
      </p:sp>
      <p:sp>
        <p:nvSpPr>
          <p:cNvPr id="8" name="Text Placeholder 7"/>
          <p:cNvSpPr>
            <a:spLocks noGrp="1"/>
          </p:cNvSpPr>
          <p:nvPr>
            <p:ph type="body" sz="quarter" idx="3"/>
          </p:nvPr>
        </p:nvSpPr>
        <p:spPr>
          <a:xfrm>
            <a:off x="4644008" y="1556792"/>
            <a:ext cx="4041775" cy="639762"/>
          </a:xfrm>
        </p:spPr>
        <p:txBody>
          <a:bodyPr/>
          <a:lstStyle/>
          <a:p>
            <a:r>
              <a:rPr lang="en-US" dirty="0"/>
              <a:t>Comprehension</a:t>
            </a:r>
            <a:endParaRPr lang="en-GB" dirty="0"/>
          </a:p>
        </p:txBody>
      </p:sp>
      <p:sp>
        <p:nvSpPr>
          <p:cNvPr id="9" name="Content Placeholder 8"/>
          <p:cNvSpPr>
            <a:spLocks noGrp="1"/>
          </p:cNvSpPr>
          <p:nvPr>
            <p:ph sz="quarter" idx="4"/>
          </p:nvPr>
        </p:nvSpPr>
        <p:spPr>
          <a:xfrm>
            <a:off x="4644008" y="2420888"/>
            <a:ext cx="4041775" cy="2550269"/>
          </a:xfrm>
        </p:spPr>
        <p:txBody>
          <a:bodyPr/>
          <a:lstStyle/>
          <a:p>
            <a:r>
              <a:rPr lang="en-US" dirty="0"/>
              <a:t>The ability to understand the meaning of the words and sentences in a text</a:t>
            </a:r>
          </a:p>
          <a:p>
            <a:r>
              <a:rPr lang="en-US" dirty="0"/>
              <a:t>The ability to understand the ideas, information and themes in a text</a:t>
            </a:r>
            <a:endParaRPr lang="en-GB" dirty="0"/>
          </a:p>
        </p:txBody>
      </p:sp>
      <p:pic>
        <p:nvPicPr>
          <p:cNvPr id="12" name="Picture 4" descr="See the source image"/>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1471" t="4699" r="17846" b="13489"/>
          <a:stretch/>
        </p:blipFill>
        <p:spPr bwMode="auto">
          <a:xfrm>
            <a:off x="8006295" y="91844"/>
            <a:ext cx="875192" cy="10329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descr="See the source image"/>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1471" t="4699" r="17846" b="13489"/>
          <a:stretch/>
        </p:blipFill>
        <p:spPr bwMode="auto">
          <a:xfrm>
            <a:off x="179512" y="116632"/>
            <a:ext cx="936104" cy="1104788"/>
          </a:xfrm>
          <a:prstGeom prst="rect">
            <a:avLst/>
          </a:prstGeom>
          <a:noFill/>
          <a:extLst>
            <a:ext uri="{909E8E84-426E-40DD-AFC4-6F175D3DCCD1}">
              <a14:hiddenFill xmlns:a14="http://schemas.microsoft.com/office/drawing/2010/main">
                <a:solidFill>
                  <a:srgbClr val="FFFFFF"/>
                </a:solidFill>
              </a14:hiddenFill>
            </a:ext>
          </a:extLst>
        </p:spPr>
      </p:pic>
      <p:sp>
        <p:nvSpPr>
          <p:cNvPr id="10" name="Title 3"/>
          <p:cNvSpPr txBox="1">
            <a:spLocks/>
          </p:cNvSpPr>
          <p:nvPr/>
        </p:nvSpPr>
        <p:spPr>
          <a:xfrm>
            <a:off x="325353" y="633953"/>
            <a:ext cx="8229600" cy="1143000"/>
          </a:xfrm>
          <a:prstGeom prst="rect">
            <a:avLst/>
          </a:prstGeom>
        </p:spPr>
        <p:txBody>
          <a:bodyPr vert="horz" lIns="91440" tIns="45720" rIns="91440" bIns="45720" rtlCol="0" anchor="ctr">
            <a:normAutofit fontScale="9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a:t>Skill – </a:t>
            </a:r>
            <a:r>
              <a:rPr lang="en-US" dirty="0" err="1"/>
              <a:t>EYFS</a:t>
            </a:r>
            <a:r>
              <a:rPr lang="en-US" dirty="0"/>
              <a:t> / KS1</a:t>
            </a:r>
            <a:br>
              <a:rPr lang="en-US" dirty="0"/>
            </a:br>
            <a:r>
              <a:rPr lang="en-US" dirty="0"/>
              <a:t>Developing Reading Skills </a:t>
            </a:r>
            <a:r>
              <a:rPr lang="en-US" b="1" u="sng" dirty="0"/>
              <a:t>in school</a:t>
            </a:r>
            <a:endParaRPr lang="en-GB" b="1" u="sng" dirty="0"/>
          </a:p>
        </p:txBody>
      </p:sp>
      <p:sp>
        <p:nvSpPr>
          <p:cNvPr id="4" name="TextBox 3"/>
          <p:cNvSpPr txBox="1"/>
          <p:nvPr/>
        </p:nvSpPr>
        <p:spPr>
          <a:xfrm>
            <a:off x="647564" y="5589240"/>
            <a:ext cx="8028892" cy="646331"/>
          </a:xfrm>
          <a:prstGeom prst="rect">
            <a:avLst/>
          </a:prstGeom>
          <a:noFill/>
        </p:spPr>
        <p:txBody>
          <a:bodyPr wrap="square" rtlCol="0">
            <a:spAutoFit/>
          </a:bodyPr>
          <a:lstStyle/>
          <a:p>
            <a:r>
              <a:rPr lang="en-US" b="1" i="1" dirty="0"/>
              <a:t>Our primary focus in the early years and KS1 is developing decoding skills so that children can be come confident and fluent readers.</a:t>
            </a:r>
            <a:endParaRPr lang="en-GB" b="1" i="1" dirty="0"/>
          </a:p>
        </p:txBody>
      </p:sp>
    </p:spTree>
    <p:extLst>
      <p:ext uri="{BB962C8B-B14F-4D97-AF65-F5344CB8AC3E}">
        <p14:creationId xmlns:p14="http://schemas.microsoft.com/office/powerpoint/2010/main" val="5927429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idx="1"/>
          </p:nvPr>
        </p:nvSpPr>
        <p:spPr>
          <a:xfrm>
            <a:off x="399965" y="1742024"/>
            <a:ext cx="4040188" cy="534848"/>
          </a:xfrm>
        </p:spPr>
        <p:txBody>
          <a:bodyPr>
            <a:normAutofit/>
          </a:bodyPr>
          <a:lstStyle/>
          <a:p>
            <a:r>
              <a:rPr lang="en-US" sz="2600" dirty="0"/>
              <a:t>Decoding</a:t>
            </a:r>
          </a:p>
        </p:txBody>
      </p:sp>
      <p:sp>
        <p:nvSpPr>
          <p:cNvPr id="7" name="Content Placeholder 6"/>
          <p:cNvSpPr>
            <a:spLocks noGrp="1"/>
          </p:cNvSpPr>
          <p:nvPr>
            <p:ph sz="half" idx="2"/>
          </p:nvPr>
        </p:nvSpPr>
        <p:spPr>
          <a:xfrm>
            <a:off x="399965" y="2276872"/>
            <a:ext cx="4040188" cy="4176464"/>
          </a:xfrm>
        </p:spPr>
        <p:txBody>
          <a:bodyPr>
            <a:noAutofit/>
          </a:bodyPr>
          <a:lstStyle/>
          <a:p>
            <a:r>
              <a:rPr lang="en-US" sz="1700" b="1" dirty="0"/>
              <a:t>Daily 25 min </a:t>
            </a:r>
            <a:r>
              <a:rPr lang="en-US" sz="1700" dirty="0"/>
              <a:t>phonic session</a:t>
            </a:r>
          </a:p>
          <a:p>
            <a:r>
              <a:rPr lang="en-US" sz="1700" dirty="0"/>
              <a:t>Regular opportunities to </a:t>
            </a:r>
            <a:r>
              <a:rPr lang="en-US" sz="1700" dirty="0" err="1"/>
              <a:t>practise</a:t>
            </a:r>
            <a:r>
              <a:rPr lang="en-US" sz="1700" dirty="0"/>
              <a:t> across the day – </a:t>
            </a:r>
            <a:r>
              <a:rPr lang="en-US" sz="1700" b="1" dirty="0"/>
              <a:t>‘Stop it, drop it and phonics!’ </a:t>
            </a:r>
          </a:p>
          <a:p>
            <a:r>
              <a:rPr lang="en-US" sz="1700" dirty="0"/>
              <a:t>Phonics timetabled at the start of the day</a:t>
            </a:r>
          </a:p>
          <a:p>
            <a:r>
              <a:rPr lang="en-US" sz="1700" dirty="0"/>
              <a:t>Staff timetable</a:t>
            </a:r>
          </a:p>
          <a:p>
            <a:r>
              <a:rPr lang="en-US" sz="1700" dirty="0"/>
              <a:t>Bounce back - pre-teach and post-teach as needed </a:t>
            </a:r>
          </a:p>
          <a:p>
            <a:r>
              <a:rPr lang="en-US" sz="1700" dirty="0"/>
              <a:t>Phonics bands and mats </a:t>
            </a:r>
          </a:p>
          <a:p>
            <a:r>
              <a:rPr lang="en-US" sz="1700" dirty="0"/>
              <a:t>Training with Anna Lucas and Simon Hunt – Supersonic phonics friends supporting resource </a:t>
            </a:r>
          </a:p>
          <a:p>
            <a:r>
              <a:rPr lang="en-US" sz="1700" dirty="0"/>
              <a:t>Phonic assessment and tracking systems reviewed</a:t>
            </a:r>
          </a:p>
          <a:p>
            <a:r>
              <a:rPr lang="en-US" sz="1700" dirty="0"/>
              <a:t>Word Strips</a:t>
            </a:r>
          </a:p>
        </p:txBody>
      </p:sp>
      <p:sp>
        <p:nvSpPr>
          <p:cNvPr id="8" name="Text Placeholder 7"/>
          <p:cNvSpPr>
            <a:spLocks noGrp="1"/>
          </p:cNvSpPr>
          <p:nvPr>
            <p:ph type="body" sz="quarter" idx="3"/>
          </p:nvPr>
        </p:nvSpPr>
        <p:spPr>
          <a:xfrm>
            <a:off x="4644008" y="1556792"/>
            <a:ext cx="4041775" cy="639762"/>
          </a:xfrm>
        </p:spPr>
        <p:txBody>
          <a:bodyPr/>
          <a:lstStyle/>
          <a:p>
            <a:r>
              <a:rPr lang="en-US" dirty="0"/>
              <a:t>Comprehension</a:t>
            </a:r>
            <a:endParaRPr lang="en-GB" dirty="0"/>
          </a:p>
        </p:txBody>
      </p:sp>
      <p:sp>
        <p:nvSpPr>
          <p:cNvPr id="9" name="Content Placeholder 8"/>
          <p:cNvSpPr>
            <a:spLocks noGrp="1"/>
          </p:cNvSpPr>
          <p:nvPr>
            <p:ph sz="quarter" idx="4"/>
          </p:nvPr>
        </p:nvSpPr>
        <p:spPr>
          <a:xfrm>
            <a:off x="4644008" y="5517232"/>
            <a:ext cx="4041775" cy="1224136"/>
          </a:xfrm>
        </p:spPr>
        <p:txBody>
          <a:bodyPr>
            <a:normAutofit lnSpcReduction="10000"/>
          </a:bodyPr>
          <a:lstStyle/>
          <a:p>
            <a:r>
              <a:rPr lang="en-US" sz="1800" dirty="0"/>
              <a:t>Timetabled guided reading rotations throughout school </a:t>
            </a:r>
          </a:p>
          <a:p>
            <a:r>
              <a:rPr lang="en-US" sz="1800" dirty="0"/>
              <a:t>VIPERS</a:t>
            </a:r>
          </a:p>
          <a:p>
            <a:r>
              <a:rPr lang="en-US" sz="1800" dirty="0"/>
              <a:t>Cracking Comprehension </a:t>
            </a:r>
          </a:p>
        </p:txBody>
      </p:sp>
      <p:pic>
        <p:nvPicPr>
          <p:cNvPr id="12" name="Picture 4" descr="See the source image"/>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1471" t="4699" r="17846" b="13489"/>
          <a:stretch/>
        </p:blipFill>
        <p:spPr bwMode="auto">
          <a:xfrm>
            <a:off x="8006295" y="91844"/>
            <a:ext cx="875192" cy="10329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descr="See the source image"/>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1471" t="4699" r="17846" b="13489"/>
          <a:stretch/>
        </p:blipFill>
        <p:spPr bwMode="auto">
          <a:xfrm>
            <a:off x="179512" y="116632"/>
            <a:ext cx="936104" cy="1104788"/>
          </a:xfrm>
          <a:prstGeom prst="rect">
            <a:avLst/>
          </a:prstGeom>
          <a:noFill/>
          <a:extLst>
            <a:ext uri="{909E8E84-426E-40DD-AFC4-6F175D3DCCD1}">
              <a14:hiddenFill xmlns:a14="http://schemas.microsoft.com/office/drawing/2010/main">
                <a:solidFill>
                  <a:srgbClr val="FFFFFF"/>
                </a:solidFill>
              </a14:hiddenFill>
            </a:ext>
          </a:extLst>
        </p:spPr>
      </p:pic>
      <p:sp>
        <p:nvSpPr>
          <p:cNvPr id="10" name="Title 3"/>
          <p:cNvSpPr txBox="1">
            <a:spLocks/>
          </p:cNvSpPr>
          <p:nvPr/>
        </p:nvSpPr>
        <p:spPr>
          <a:xfrm>
            <a:off x="325353" y="633953"/>
            <a:ext cx="8229600" cy="1143000"/>
          </a:xfrm>
          <a:prstGeom prst="rect">
            <a:avLst/>
          </a:prstGeom>
        </p:spPr>
        <p:txBody>
          <a:bodyPr vert="horz" lIns="91440" tIns="45720" rIns="91440" bIns="45720" rtlCol="0" anchor="ctr">
            <a:normAutofit fontScale="9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a:t>Skill – </a:t>
            </a:r>
            <a:r>
              <a:rPr lang="en-US" dirty="0" err="1"/>
              <a:t>EYFS</a:t>
            </a:r>
            <a:r>
              <a:rPr lang="en-US" dirty="0"/>
              <a:t> / KS1</a:t>
            </a:r>
            <a:br>
              <a:rPr lang="en-US" dirty="0"/>
            </a:br>
            <a:r>
              <a:rPr lang="en-US" dirty="0"/>
              <a:t>Developing Reading Skills </a:t>
            </a:r>
            <a:r>
              <a:rPr lang="en-US" b="1" u="sng" dirty="0"/>
              <a:t>in school</a:t>
            </a:r>
            <a:endParaRPr lang="en-GB" b="1" u="sng" dirty="0"/>
          </a:p>
        </p:txBody>
      </p:sp>
      <p:grpSp>
        <p:nvGrpSpPr>
          <p:cNvPr id="14" name="Group 13"/>
          <p:cNvGrpSpPr/>
          <p:nvPr/>
        </p:nvGrpSpPr>
        <p:grpSpPr>
          <a:xfrm>
            <a:off x="5724128" y="2132856"/>
            <a:ext cx="1669558" cy="1846740"/>
            <a:chOff x="1649646" y="1650539"/>
            <a:chExt cx="2324100" cy="2712158"/>
          </a:xfrm>
        </p:grpSpPr>
        <p:pic>
          <p:nvPicPr>
            <p:cNvPr id="15" name="Picture 4" descr="Question Of The Week: Should I Ask For Questions In Advance?">
              <a:extLst>
                <a:ext uri="{FF2B5EF4-FFF2-40B4-BE49-F238E27FC236}">
                  <a16:creationId xmlns:a16="http://schemas.microsoft.com/office/drawing/2014/main" id="{0CEB4A12-21CB-41D6-B792-59ABBADE87D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49646" y="2048122"/>
              <a:ext cx="2324100" cy="23145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6" name="Thought Bubble: Cloud 25">
              <a:extLst>
                <a:ext uri="{FF2B5EF4-FFF2-40B4-BE49-F238E27FC236}">
                  <a16:creationId xmlns:a16="http://schemas.microsoft.com/office/drawing/2014/main" id="{C0DBDC37-3D15-445F-BF6D-854DA939CDE6}"/>
                </a:ext>
              </a:extLst>
            </p:cNvPr>
            <p:cNvSpPr/>
            <p:nvPr/>
          </p:nvSpPr>
          <p:spPr>
            <a:xfrm>
              <a:off x="3316798" y="1894674"/>
              <a:ext cx="656948" cy="488271"/>
            </a:xfrm>
            <a:prstGeom prst="cloudCallout">
              <a:avLst>
                <a:gd name="adj1" fmla="val -77590"/>
                <a:gd name="adj2" fmla="val 6795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hought Bubble: Cloud 28">
              <a:extLst>
                <a:ext uri="{FF2B5EF4-FFF2-40B4-BE49-F238E27FC236}">
                  <a16:creationId xmlns:a16="http://schemas.microsoft.com/office/drawing/2014/main" id="{03934972-866A-4ED2-A07A-F3E50A4105EE}"/>
                </a:ext>
              </a:extLst>
            </p:cNvPr>
            <p:cNvSpPr/>
            <p:nvPr/>
          </p:nvSpPr>
          <p:spPr>
            <a:xfrm>
              <a:off x="1699745" y="1650539"/>
              <a:ext cx="656948" cy="488271"/>
            </a:xfrm>
            <a:prstGeom prst="cloudCallout">
              <a:avLst>
                <a:gd name="adj1" fmla="val 71059"/>
                <a:gd name="adj2" fmla="val 9886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2" name="Picture 1"/>
          <p:cNvPicPr>
            <a:picLocks noChangeAspect="1"/>
          </p:cNvPicPr>
          <p:nvPr/>
        </p:nvPicPr>
        <p:blipFill rotWithShape="1">
          <a:blip r:embed="rId5"/>
          <a:srcRect l="22352" t="70329" r="45137" b="8207"/>
          <a:stretch/>
        </p:blipFill>
        <p:spPr>
          <a:xfrm>
            <a:off x="4936703" y="4065144"/>
            <a:ext cx="3456384" cy="1224136"/>
          </a:xfrm>
          <a:prstGeom prst="rect">
            <a:avLst/>
          </a:prstGeom>
        </p:spPr>
      </p:pic>
    </p:spTree>
    <p:extLst>
      <p:ext uri="{BB962C8B-B14F-4D97-AF65-F5344CB8AC3E}">
        <p14:creationId xmlns:p14="http://schemas.microsoft.com/office/powerpoint/2010/main" val="37038072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a:t>Skill – </a:t>
            </a:r>
            <a:r>
              <a:rPr lang="en-US" dirty="0" err="1"/>
              <a:t>EYFS</a:t>
            </a:r>
            <a:r>
              <a:rPr lang="en-US" dirty="0"/>
              <a:t> / KS1</a:t>
            </a:r>
            <a:br>
              <a:rPr lang="en-US" dirty="0"/>
            </a:br>
            <a:r>
              <a:rPr lang="en-US" dirty="0"/>
              <a:t>Developing Reading Skills </a:t>
            </a:r>
            <a:r>
              <a:rPr lang="en-US" b="1" u="sng" dirty="0"/>
              <a:t>in school</a:t>
            </a:r>
            <a:endParaRPr lang="en-GB" b="1" u="sng" dirty="0"/>
          </a:p>
        </p:txBody>
      </p:sp>
      <p:sp>
        <p:nvSpPr>
          <p:cNvPr id="5" name="Content Placeholder 4"/>
          <p:cNvSpPr>
            <a:spLocks noGrp="1"/>
          </p:cNvSpPr>
          <p:nvPr>
            <p:ph idx="1"/>
          </p:nvPr>
        </p:nvSpPr>
        <p:spPr>
          <a:xfrm>
            <a:off x="307975" y="1769408"/>
            <a:ext cx="8229600" cy="648072"/>
          </a:xfrm>
        </p:spPr>
        <p:txBody>
          <a:bodyPr>
            <a:normAutofit/>
          </a:bodyPr>
          <a:lstStyle/>
          <a:p>
            <a:pPr marL="0" indent="0">
              <a:buNone/>
            </a:pPr>
            <a:r>
              <a:rPr lang="en-US" sz="2800" dirty="0"/>
              <a:t>Meet the Supersonic Phonics Friends …</a:t>
            </a:r>
            <a:endParaRPr lang="en-GB" sz="2800" dirty="0"/>
          </a:p>
        </p:txBody>
      </p:sp>
      <p:sp>
        <p:nvSpPr>
          <p:cNvPr id="8" name="AutoShape 2" descr="imag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6386" name="Picture 2" descr="No photo description availab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640" y="2348880"/>
            <a:ext cx="6192688" cy="348338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460375" y="5949280"/>
            <a:ext cx="8072065" cy="923330"/>
          </a:xfrm>
          <a:prstGeom prst="rect">
            <a:avLst/>
          </a:prstGeom>
          <a:noFill/>
        </p:spPr>
        <p:txBody>
          <a:bodyPr wrap="square" rtlCol="0">
            <a:spAutoFit/>
          </a:bodyPr>
          <a:lstStyle/>
          <a:p>
            <a:r>
              <a:rPr lang="en-US" b="1" dirty="0"/>
              <a:t>Developed by Anna Lucas and Simon Hunt to support effective teaching of systematic Synthetic Phonics</a:t>
            </a:r>
          </a:p>
          <a:p>
            <a:r>
              <a:rPr lang="en-US" dirty="0"/>
              <a:t>Ensures a consistent and engaging approach across school</a:t>
            </a:r>
            <a:endParaRPr lang="en-GB" dirty="0"/>
          </a:p>
        </p:txBody>
      </p:sp>
    </p:spTree>
    <p:extLst>
      <p:ext uri="{BB962C8B-B14F-4D97-AF65-F5344CB8AC3E}">
        <p14:creationId xmlns:p14="http://schemas.microsoft.com/office/powerpoint/2010/main" val="19564242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Skill – EYFS / KS1</a:t>
            </a:r>
            <a:endParaRPr lang="en-GB" dirty="0"/>
          </a:p>
        </p:txBody>
      </p:sp>
      <p:pic>
        <p:nvPicPr>
          <p:cNvPr id="4" name="Picture 3">
            <a:extLst>
              <a:ext uri="{FF2B5EF4-FFF2-40B4-BE49-F238E27FC236}">
                <a16:creationId xmlns:a16="http://schemas.microsoft.com/office/drawing/2014/main" id="{CFF56C8D-B7AD-49C6-BF22-DE8AA4A35123}"/>
              </a:ext>
            </a:extLst>
          </p:cNvPr>
          <p:cNvPicPr>
            <a:picLocks noChangeAspect="1"/>
          </p:cNvPicPr>
          <p:nvPr/>
        </p:nvPicPr>
        <p:blipFill rotWithShape="1">
          <a:blip r:embed="rId2"/>
          <a:srcRect l="23475" t="21449" r="8575" b="14381"/>
          <a:stretch/>
        </p:blipFill>
        <p:spPr>
          <a:xfrm>
            <a:off x="139699" y="1268760"/>
            <a:ext cx="8864602" cy="4530145"/>
          </a:xfrm>
          <a:prstGeom prst="rect">
            <a:avLst/>
          </a:prstGeom>
          <a:ln>
            <a:noFill/>
          </a:ln>
          <a:effectLst>
            <a:softEdge rad="112500"/>
          </a:effectLst>
        </p:spPr>
      </p:pic>
    </p:spTree>
    <p:extLst>
      <p:ext uri="{BB962C8B-B14F-4D97-AF65-F5344CB8AC3E}">
        <p14:creationId xmlns:p14="http://schemas.microsoft.com/office/powerpoint/2010/main" val="33259963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4" descr="See the source image"/>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1471" t="4699" r="17846" b="13489"/>
          <a:stretch/>
        </p:blipFill>
        <p:spPr bwMode="auto">
          <a:xfrm>
            <a:off x="8006295" y="91844"/>
            <a:ext cx="875192" cy="10329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descr="See the source image"/>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1471" t="4699" r="17846" b="13489"/>
          <a:stretch/>
        </p:blipFill>
        <p:spPr bwMode="auto">
          <a:xfrm>
            <a:off x="179512" y="116632"/>
            <a:ext cx="936104" cy="1104788"/>
          </a:xfrm>
          <a:prstGeom prst="rect">
            <a:avLst/>
          </a:prstGeom>
          <a:noFill/>
          <a:extLst>
            <a:ext uri="{909E8E84-426E-40DD-AFC4-6F175D3DCCD1}">
              <a14:hiddenFill xmlns:a14="http://schemas.microsoft.com/office/drawing/2010/main">
                <a:solidFill>
                  <a:srgbClr val="FFFFFF"/>
                </a:solidFill>
              </a14:hiddenFill>
            </a:ext>
          </a:extLst>
        </p:spPr>
      </p:pic>
      <p:sp>
        <p:nvSpPr>
          <p:cNvPr id="10" name="Title 3"/>
          <p:cNvSpPr txBox="1">
            <a:spLocks/>
          </p:cNvSpPr>
          <p:nvPr/>
        </p:nvSpPr>
        <p:spPr>
          <a:xfrm>
            <a:off x="325353" y="633953"/>
            <a:ext cx="8229600" cy="1143000"/>
          </a:xfrm>
          <a:prstGeom prst="rect">
            <a:avLst/>
          </a:prstGeom>
        </p:spPr>
        <p:txBody>
          <a:bodyPr vert="horz" lIns="91440" tIns="45720" rIns="91440" bIns="45720" rtlCol="0" anchor="ctr">
            <a:normAutofit fontScale="9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a:t>Skill – </a:t>
            </a:r>
            <a:r>
              <a:rPr lang="en-US" dirty="0" err="1"/>
              <a:t>EYFS</a:t>
            </a:r>
            <a:r>
              <a:rPr lang="en-US" dirty="0"/>
              <a:t> / KS1</a:t>
            </a:r>
            <a:br>
              <a:rPr lang="en-US" dirty="0"/>
            </a:br>
            <a:r>
              <a:rPr lang="en-US" dirty="0"/>
              <a:t>Developing Reading Skills </a:t>
            </a:r>
            <a:r>
              <a:rPr lang="en-US" b="1" u="sng" dirty="0"/>
              <a:t>in school</a:t>
            </a:r>
            <a:endParaRPr lang="en-GB" b="1" u="sng" dirty="0"/>
          </a:p>
        </p:txBody>
      </p:sp>
      <p:sp>
        <p:nvSpPr>
          <p:cNvPr id="4" name="TextBox 3"/>
          <p:cNvSpPr txBox="1"/>
          <p:nvPr/>
        </p:nvSpPr>
        <p:spPr>
          <a:xfrm>
            <a:off x="647564" y="5589240"/>
            <a:ext cx="8028892" cy="923330"/>
          </a:xfrm>
          <a:prstGeom prst="rect">
            <a:avLst/>
          </a:prstGeom>
          <a:noFill/>
        </p:spPr>
        <p:txBody>
          <a:bodyPr wrap="square" rtlCol="0">
            <a:spAutoFit/>
          </a:bodyPr>
          <a:lstStyle/>
          <a:p>
            <a:r>
              <a:rPr lang="en-US" b="1" i="1" dirty="0"/>
              <a:t>Our primary focus in the early years and KS1 is developing decoding skills so that children can be come confident and fluent readers</a:t>
            </a:r>
            <a:r>
              <a:rPr lang="en-US" b="1" i="1" dirty="0" smtClean="0"/>
              <a:t>. In Year 2, children will start to meet our VIPERS.</a:t>
            </a:r>
            <a:endParaRPr lang="en-GB" b="1" i="1" dirty="0"/>
          </a:p>
        </p:txBody>
      </p:sp>
      <p:pic>
        <p:nvPicPr>
          <p:cNvPr id="14"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29117" t="35109" r="27868" b="14365"/>
          <a:stretch/>
        </p:blipFill>
        <p:spPr bwMode="auto">
          <a:xfrm>
            <a:off x="1883869" y="1900252"/>
            <a:ext cx="5112568" cy="35656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243865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idx="1"/>
          </p:nvPr>
        </p:nvSpPr>
        <p:spPr>
          <a:xfrm>
            <a:off x="399965" y="1742024"/>
            <a:ext cx="4040188" cy="864096"/>
          </a:xfrm>
        </p:spPr>
        <p:txBody>
          <a:bodyPr>
            <a:normAutofit fontScale="92500"/>
          </a:bodyPr>
          <a:lstStyle/>
          <a:p>
            <a:r>
              <a:rPr lang="en-US" sz="2600" dirty="0"/>
              <a:t>Decoding</a:t>
            </a:r>
          </a:p>
          <a:p>
            <a:r>
              <a:rPr lang="en-US" dirty="0"/>
              <a:t>(Phonics and Word Recognition)</a:t>
            </a:r>
            <a:endParaRPr lang="en-GB" dirty="0"/>
          </a:p>
        </p:txBody>
      </p:sp>
      <p:sp>
        <p:nvSpPr>
          <p:cNvPr id="7" name="Content Placeholder 6"/>
          <p:cNvSpPr>
            <a:spLocks noGrp="1"/>
          </p:cNvSpPr>
          <p:nvPr>
            <p:ph sz="half" idx="2"/>
          </p:nvPr>
        </p:nvSpPr>
        <p:spPr>
          <a:xfrm>
            <a:off x="399965" y="2564904"/>
            <a:ext cx="4040188" cy="2910309"/>
          </a:xfrm>
        </p:spPr>
        <p:txBody>
          <a:bodyPr/>
          <a:lstStyle/>
          <a:p>
            <a:r>
              <a:rPr lang="en-US" dirty="0"/>
              <a:t>The ability to </a:t>
            </a:r>
            <a:r>
              <a:rPr lang="en-US" dirty="0" err="1"/>
              <a:t>recognise</a:t>
            </a:r>
            <a:r>
              <a:rPr lang="en-US" dirty="0"/>
              <a:t> sounds (phonemes)</a:t>
            </a:r>
          </a:p>
          <a:p>
            <a:r>
              <a:rPr lang="en-US" dirty="0"/>
              <a:t>The ability to blend letter sounds (phonemes) together to read words</a:t>
            </a:r>
          </a:p>
          <a:p>
            <a:r>
              <a:rPr lang="en-US" dirty="0"/>
              <a:t>The ability to </a:t>
            </a:r>
            <a:r>
              <a:rPr lang="en-US" dirty="0" err="1"/>
              <a:t>recognise</a:t>
            </a:r>
            <a:r>
              <a:rPr lang="en-US" dirty="0"/>
              <a:t> words in and out of context </a:t>
            </a:r>
            <a:endParaRPr lang="en-GB" dirty="0"/>
          </a:p>
        </p:txBody>
      </p:sp>
      <p:sp>
        <p:nvSpPr>
          <p:cNvPr id="8" name="Text Placeholder 7"/>
          <p:cNvSpPr>
            <a:spLocks noGrp="1"/>
          </p:cNvSpPr>
          <p:nvPr>
            <p:ph type="body" sz="quarter" idx="3"/>
          </p:nvPr>
        </p:nvSpPr>
        <p:spPr>
          <a:xfrm>
            <a:off x="4644008" y="1556792"/>
            <a:ext cx="4041775" cy="639762"/>
          </a:xfrm>
        </p:spPr>
        <p:txBody>
          <a:bodyPr/>
          <a:lstStyle/>
          <a:p>
            <a:r>
              <a:rPr lang="en-US" dirty="0"/>
              <a:t>Comprehension</a:t>
            </a:r>
            <a:endParaRPr lang="en-GB" dirty="0"/>
          </a:p>
        </p:txBody>
      </p:sp>
      <p:sp>
        <p:nvSpPr>
          <p:cNvPr id="9" name="Content Placeholder 8"/>
          <p:cNvSpPr>
            <a:spLocks noGrp="1"/>
          </p:cNvSpPr>
          <p:nvPr>
            <p:ph sz="quarter" idx="4"/>
          </p:nvPr>
        </p:nvSpPr>
        <p:spPr>
          <a:xfrm>
            <a:off x="4644008" y="2420888"/>
            <a:ext cx="4041775" cy="2550269"/>
          </a:xfrm>
        </p:spPr>
        <p:txBody>
          <a:bodyPr/>
          <a:lstStyle/>
          <a:p>
            <a:r>
              <a:rPr lang="en-US" dirty="0"/>
              <a:t>The ability to understand the meaning of the words and sentences in a text</a:t>
            </a:r>
          </a:p>
          <a:p>
            <a:r>
              <a:rPr lang="en-US" dirty="0"/>
              <a:t>The ability to understand the ideas, information and themes in a text</a:t>
            </a:r>
            <a:endParaRPr lang="en-GB" dirty="0"/>
          </a:p>
        </p:txBody>
      </p:sp>
      <p:pic>
        <p:nvPicPr>
          <p:cNvPr id="12" name="Picture 4" descr="See the source image"/>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1471" t="4699" r="17846" b="13489"/>
          <a:stretch/>
        </p:blipFill>
        <p:spPr bwMode="auto">
          <a:xfrm>
            <a:off x="8006295" y="91844"/>
            <a:ext cx="875192" cy="10329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descr="See the source image"/>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1471" t="4699" r="17846" b="13489"/>
          <a:stretch/>
        </p:blipFill>
        <p:spPr bwMode="auto">
          <a:xfrm>
            <a:off x="179512" y="116632"/>
            <a:ext cx="936104" cy="1104788"/>
          </a:xfrm>
          <a:prstGeom prst="rect">
            <a:avLst/>
          </a:prstGeom>
          <a:noFill/>
          <a:extLst>
            <a:ext uri="{909E8E84-426E-40DD-AFC4-6F175D3DCCD1}">
              <a14:hiddenFill xmlns:a14="http://schemas.microsoft.com/office/drawing/2010/main">
                <a:solidFill>
                  <a:srgbClr val="FFFFFF"/>
                </a:solidFill>
              </a14:hiddenFill>
            </a:ext>
          </a:extLst>
        </p:spPr>
      </p:pic>
      <p:sp>
        <p:nvSpPr>
          <p:cNvPr id="10" name="Title 3"/>
          <p:cNvSpPr txBox="1">
            <a:spLocks/>
          </p:cNvSpPr>
          <p:nvPr/>
        </p:nvSpPr>
        <p:spPr>
          <a:xfrm>
            <a:off x="325353" y="633953"/>
            <a:ext cx="8229600" cy="1143000"/>
          </a:xfrm>
          <a:prstGeom prst="rect">
            <a:avLst/>
          </a:prstGeom>
        </p:spPr>
        <p:txBody>
          <a:bodyPr vert="horz" lIns="91440" tIns="45720" rIns="91440" bIns="45720" rtlCol="0" anchor="ctr">
            <a:normAutofit fontScale="9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a:t>Skill – KS2</a:t>
            </a:r>
            <a:br>
              <a:rPr lang="en-US" dirty="0"/>
            </a:br>
            <a:r>
              <a:rPr lang="en-US" dirty="0"/>
              <a:t>Developing Reading Skills </a:t>
            </a:r>
            <a:r>
              <a:rPr lang="en-US" b="1" u="sng" dirty="0"/>
              <a:t>in school</a:t>
            </a:r>
            <a:endParaRPr lang="en-GB" b="1" u="sng" dirty="0"/>
          </a:p>
        </p:txBody>
      </p:sp>
      <p:sp>
        <p:nvSpPr>
          <p:cNvPr id="4" name="TextBox 3"/>
          <p:cNvSpPr txBox="1"/>
          <p:nvPr/>
        </p:nvSpPr>
        <p:spPr>
          <a:xfrm>
            <a:off x="647564" y="5589240"/>
            <a:ext cx="8028892" cy="923330"/>
          </a:xfrm>
          <a:prstGeom prst="rect">
            <a:avLst/>
          </a:prstGeom>
          <a:noFill/>
        </p:spPr>
        <p:txBody>
          <a:bodyPr wrap="square" rtlCol="0">
            <a:spAutoFit/>
          </a:bodyPr>
          <a:lstStyle/>
          <a:p>
            <a:r>
              <a:rPr lang="en-US" b="1" i="1" dirty="0"/>
              <a:t>Our primary focus in the early years and KS1 is developing decoding skills so that children can be come confident and fluent readers. In KS2 the focus gradually turns to comprehension. </a:t>
            </a:r>
            <a:endParaRPr lang="en-GB" b="1" i="1" dirty="0"/>
          </a:p>
        </p:txBody>
      </p:sp>
    </p:spTree>
    <p:extLst>
      <p:ext uri="{BB962C8B-B14F-4D97-AF65-F5344CB8AC3E}">
        <p14:creationId xmlns:p14="http://schemas.microsoft.com/office/powerpoint/2010/main" val="38623311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idx="1"/>
          </p:nvPr>
        </p:nvSpPr>
        <p:spPr>
          <a:xfrm>
            <a:off x="399965" y="1742024"/>
            <a:ext cx="4040188" cy="534848"/>
          </a:xfrm>
        </p:spPr>
        <p:txBody>
          <a:bodyPr>
            <a:normAutofit/>
          </a:bodyPr>
          <a:lstStyle/>
          <a:p>
            <a:r>
              <a:rPr lang="en-US" sz="2600" dirty="0"/>
              <a:t>Decoding</a:t>
            </a:r>
          </a:p>
        </p:txBody>
      </p:sp>
      <p:sp>
        <p:nvSpPr>
          <p:cNvPr id="7" name="Content Placeholder 6"/>
          <p:cNvSpPr>
            <a:spLocks noGrp="1"/>
          </p:cNvSpPr>
          <p:nvPr>
            <p:ph sz="half" idx="2"/>
          </p:nvPr>
        </p:nvSpPr>
        <p:spPr>
          <a:xfrm>
            <a:off x="399965" y="2276872"/>
            <a:ext cx="4040188" cy="4176464"/>
          </a:xfrm>
        </p:spPr>
        <p:txBody>
          <a:bodyPr>
            <a:noAutofit/>
          </a:bodyPr>
          <a:lstStyle/>
          <a:p>
            <a:r>
              <a:rPr lang="en-US" sz="1700" dirty="0"/>
              <a:t>Regular opportunities to practice phonics for those children who still need it. </a:t>
            </a:r>
          </a:p>
          <a:p>
            <a:r>
              <a:rPr lang="en-US" sz="1700" dirty="0"/>
              <a:t>Bounce back - pre-teach and post-teach / phonics intervention as needed </a:t>
            </a:r>
          </a:p>
          <a:p>
            <a:r>
              <a:rPr lang="en-US" sz="1700" dirty="0"/>
              <a:t>Training with Anna Lucas and Simon Hunt – Supersonic phonics friends supporting resource (</a:t>
            </a:r>
            <a:r>
              <a:rPr lang="en-US" sz="1700" i="1" dirty="0"/>
              <a:t>New for 2020</a:t>
            </a:r>
            <a:r>
              <a:rPr lang="en-US" sz="1700" dirty="0"/>
              <a:t>)</a:t>
            </a:r>
          </a:p>
          <a:p>
            <a:r>
              <a:rPr lang="en-US" sz="1700" dirty="0"/>
              <a:t>Phonic assessment and tracking systems reviewed</a:t>
            </a:r>
          </a:p>
          <a:p>
            <a:r>
              <a:rPr lang="en-US" sz="1700" dirty="0"/>
              <a:t>Focus on word strips</a:t>
            </a:r>
          </a:p>
          <a:p>
            <a:r>
              <a:rPr lang="en-US" sz="1700" dirty="0"/>
              <a:t>No Nonsense Spelling continues phonics and spelling in KS2</a:t>
            </a:r>
          </a:p>
        </p:txBody>
      </p:sp>
      <p:sp>
        <p:nvSpPr>
          <p:cNvPr id="8" name="Text Placeholder 7"/>
          <p:cNvSpPr>
            <a:spLocks noGrp="1"/>
          </p:cNvSpPr>
          <p:nvPr>
            <p:ph type="body" sz="quarter" idx="3"/>
          </p:nvPr>
        </p:nvSpPr>
        <p:spPr>
          <a:xfrm>
            <a:off x="4644008" y="1556792"/>
            <a:ext cx="4041775" cy="639762"/>
          </a:xfrm>
        </p:spPr>
        <p:txBody>
          <a:bodyPr/>
          <a:lstStyle/>
          <a:p>
            <a:r>
              <a:rPr lang="en-US" dirty="0"/>
              <a:t>Comprehension</a:t>
            </a:r>
            <a:endParaRPr lang="en-GB" dirty="0"/>
          </a:p>
        </p:txBody>
      </p:sp>
      <p:sp>
        <p:nvSpPr>
          <p:cNvPr id="9" name="Content Placeholder 8"/>
          <p:cNvSpPr>
            <a:spLocks noGrp="1"/>
          </p:cNvSpPr>
          <p:nvPr>
            <p:ph sz="quarter" idx="4"/>
          </p:nvPr>
        </p:nvSpPr>
        <p:spPr>
          <a:xfrm>
            <a:off x="4440153" y="5218238"/>
            <a:ext cx="4703847" cy="3467346"/>
          </a:xfrm>
        </p:spPr>
        <p:txBody>
          <a:bodyPr>
            <a:normAutofit/>
          </a:bodyPr>
          <a:lstStyle/>
          <a:p>
            <a:r>
              <a:rPr lang="en-US" sz="1600" dirty="0"/>
              <a:t>VIPERS approach to support understanding of range of question types</a:t>
            </a:r>
          </a:p>
          <a:p>
            <a:r>
              <a:rPr lang="en-US" sz="1600" dirty="0"/>
              <a:t>Timetabled guided reading rotations throughout school</a:t>
            </a:r>
          </a:p>
          <a:p>
            <a:r>
              <a:rPr lang="en-US" sz="1600" dirty="0"/>
              <a:t>Cracking Comprehension</a:t>
            </a:r>
          </a:p>
        </p:txBody>
      </p:sp>
      <p:pic>
        <p:nvPicPr>
          <p:cNvPr id="12" name="Picture 4" descr="See the source image"/>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1471" t="4699" r="17846" b="13489"/>
          <a:stretch/>
        </p:blipFill>
        <p:spPr bwMode="auto">
          <a:xfrm>
            <a:off x="8006295" y="91844"/>
            <a:ext cx="875192" cy="10329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descr="See the source image"/>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1471" t="4699" r="17846" b="13489"/>
          <a:stretch/>
        </p:blipFill>
        <p:spPr bwMode="auto">
          <a:xfrm>
            <a:off x="179512" y="116632"/>
            <a:ext cx="936104" cy="1104788"/>
          </a:xfrm>
          <a:prstGeom prst="rect">
            <a:avLst/>
          </a:prstGeom>
          <a:noFill/>
          <a:extLst>
            <a:ext uri="{909E8E84-426E-40DD-AFC4-6F175D3DCCD1}">
              <a14:hiddenFill xmlns:a14="http://schemas.microsoft.com/office/drawing/2010/main">
                <a:solidFill>
                  <a:srgbClr val="FFFFFF"/>
                </a:solidFill>
              </a14:hiddenFill>
            </a:ext>
          </a:extLst>
        </p:spPr>
      </p:pic>
      <p:sp>
        <p:nvSpPr>
          <p:cNvPr id="10" name="Title 3"/>
          <p:cNvSpPr txBox="1">
            <a:spLocks/>
          </p:cNvSpPr>
          <p:nvPr/>
        </p:nvSpPr>
        <p:spPr>
          <a:xfrm>
            <a:off x="325353" y="633953"/>
            <a:ext cx="8229600" cy="1143000"/>
          </a:xfrm>
          <a:prstGeom prst="rect">
            <a:avLst/>
          </a:prstGeom>
        </p:spPr>
        <p:txBody>
          <a:bodyPr vert="horz" lIns="91440" tIns="45720" rIns="91440" bIns="45720" rtlCol="0" anchor="ctr">
            <a:normAutofit fontScale="9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a:t>Skill – KS2</a:t>
            </a:r>
            <a:br>
              <a:rPr lang="en-US" dirty="0"/>
            </a:br>
            <a:r>
              <a:rPr lang="en-US" dirty="0"/>
              <a:t>Developing Reading Skills </a:t>
            </a:r>
            <a:r>
              <a:rPr lang="en-US" b="1" u="sng" dirty="0"/>
              <a:t>in school</a:t>
            </a:r>
            <a:endParaRPr lang="en-GB" b="1" u="sng" dirty="0"/>
          </a:p>
        </p:txBody>
      </p:sp>
      <p:grpSp>
        <p:nvGrpSpPr>
          <p:cNvPr id="11" name="Group 10"/>
          <p:cNvGrpSpPr/>
          <p:nvPr/>
        </p:nvGrpSpPr>
        <p:grpSpPr>
          <a:xfrm>
            <a:off x="5724128" y="2077719"/>
            <a:ext cx="1669558" cy="1846740"/>
            <a:chOff x="1649646" y="1650539"/>
            <a:chExt cx="2324100" cy="2712158"/>
          </a:xfrm>
        </p:grpSpPr>
        <p:pic>
          <p:nvPicPr>
            <p:cNvPr id="15" name="Picture 4" descr="Question Of The Week: Should I Ask For Questions In Advance?">
              <a:extLst>
                <a:ext uri="{FF2B5EF4-FFF2-40B4-BE49-F238E27FC236}">
                  <a16:creationId xmlns:a16="http://schemas.microsoft.com/office/drawing/2014/main" id="{0CEB4A12-21CB-41D6-B792-59ABBADE87D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49646" y="2048122"/>
              <a:ext cx="2324100" cy="23145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6" name="Thought Bubble: Cloud 25">
              <a:extLst>
                <a:ext uri="{FF2B5EF4-FFF2-40B4-BE49-F238E27FC236}">
                  <a16:creationId xmlns:a16="http://schemas.microsoft.com/office/drawing/2014/main" id="{C0DBDC37-3D15-445F-BF6D-854DA939CDE6}"/>
                </a:ext>
              </a:extLst>
            </p:cNvPr>
            <p:cNvSpPr/>
            <p:nvPr/>
          </p:nvSpPr>
          <p:spPr>
            <a:xfrm>
              <a:off x="3316798" y="1894674"/>
              <a:ext cx="656948" cy="488271"/>
            </a:xfrm>
            <a:prstGeom prst="cloudCallout">
              <a:avLst>
                <a:gd name="adj1" fmla="val -77590"/>
                <a:gd name="adj2" fmla="val 6795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hought Bubble: Cloud 28">
              <a:extLst>
                <a:ext uri="{FF2B5EF4-FFF2-40B4-BE49-F238E27FC236}">
                  <a16:creationId xmlns:a16="http://schemas.microsoft.com/office/drawing/2014/main" id="{03934972-866A-4ED2-A07A-F3E50A4105EE}"/>
                </a:ext>
              </a:extLst>
            </p:cNvPr>
            <p:cNvSpPr/>
            <p:nvPr/>
          </p:nvSpPr>
          <p:spPr>
            <a:xfrm>
              <a:off x="1699745" y="1650539"/>
              <a:ext cx="656948" cy="488271"/>
            </a:xfrm>
            <a:prstGeom prst="cloudCallout">
              <a:avLst>
                <a:gd name="adj1" fmla="val 71059"/>
                <a:gd name="adj2" fmla="val 9886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8" name="Picture 17"/>
          <p:cNvPicPr>
            <a:picLocks noChangeAspect="1"/>
          </p:cNvPicPr>
          <p:nvPr/>
        </p:nvPicPr>
        <p:blipFill rotWithShape="1">
          <a:blip r:embed="rId5"/>
          <a:srcRect l="22352" t="70329" r="45137" b="8207"/>
          <a:stretch/>
        </p:blipFill>
        <p:spPr>
          <a:xfrm>
            <a:off x="4830715" y="3994102"/>
            <a:ext cx="3456384" cy="1224136"/>
          </a:xfrm>
          <a:prstGeom prst="rect">
            <a:avLst/>
          </a:prstGeom>
        </p:spPr>
      </p:pic>
    </p:spTree>
    <p:extLst>
      <p:ext uri="{BB962C8B-B14F-4D97-AF65-F5344CB8AC3E}">
        <p14:creationId xmlns:p14="http://schemas.microsoft.com/office/powerpoint/2010/main" val="41859069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Skill – KS2</a:t>
            </a:r>
            <a:endParaRPr lang="en-GB" dirty="0"/>
          </a:p>
        </p:txBody>
      </p:sp>
      <p:pic>
        <p:nvPicPr>
          <p:cNvPr id="4" name="Picture 3">
            <a:extLst>
              <a:ext uri="{FF2B5EF4-FFF2-40B4-BE49-F238E27FC236}">
                <a16:creationId xmlns:a16="http://schemas.microsoft.com/office/drawing/2014/main" id="{CFF56C8D-B7AD-49C6-BF22-DE8AA4A35123}"/>
              </a:ext>
            </a:extLst>
          </p:cNvPr>
          <p:cNvPicPr>
            <a:picLocks noChangeAspect="1"/>
          </p:cNvPicPr>
          <p:nvPr/>
        </p:nvPicPr>
        <p:blipFill rotWithShape="1">
          <a:blip r:embed="rId2"/>
          <a:srcRect l="23475" t="21449" r="8575" b="14381"/>
          <a:stretch/>
        </p:blipFill>
        <p:spPr>
          <a:xfrm>
            <a:off x="139699" y="1268760"/>
            <a:ext cx="8864602" cy="4530145"/>
          </a:xfrm>
          <a:prstGeom prst="rect">
            <a:avLst/>
          </a:prstGeom>
          <a:ln>
            <a:noFill/>
          </a:ln>
          <a:effectLst>
            <a:softEdge rad="112500"/>
          </a:effectLst>
        </p:spPr>
      </p:pic>
    </p:spTree>
    <p:extLst>
      <p:ext uri="{BB962C8B-B14F-4D97-AF65-F5344CB8AC3E}">
        <p14:creationId xmlns:p14="http://schemas.microsoft.com/office/powerpoint/2010/main" val="9161931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4" descr="See the source image"/>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1471" t="4699" r="17846" b="13489"/>
          <a:stretch/>
        </p:blipFill>
        <p:spPr bwMode="auto">
          <a:xfrm>
            <a:off x="8006295" y="91844"/>
            <a:ext cx="875192" cy="10329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descr="See the source image"/>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1471" t="4699" r="17846" b="13489"/>
          <a:stretch/>
        </p:blipFill>
        <p:spPr bwMode="auto">
          <a:xfrm>
            <a:off x="179512" y="116632"/>
            <a:ext cx="936104" cy="1104788"/>
          </a:xfrm>
          <a:prstGeom prst="rect">
            <a:avLst/>
          </a:prstGeom>
          <a:noFill/>
          <a:extLst>
            <a:ext uri="{909E8E84-426E-40DD-AFC4-6F175D3DCCD1}">
              <a14:hiddenFill xmlns:a14="http://schemas.microsoft.com/office/drawing/2010/main">
                <a:solidFill>
                  <a:srgbClr val="FFFFFF"/>
                </a:solidFill>
              </a14:hiddenFill>
            </a:ext>
          </a:extLst>
        </p:spPr>
      </p:pic>
      <p:sp>
        <p:nvSpPr>
          <p:cNvPr id="10" name="Title 3"/>
          <p:cNvSpPr txBox="1">
            <a:spLocks/>
          </p:cNvSpPr>
          <p:nvPr/>
        </p:nvSpPr>
        <p:spPr>
          <a:xfrm>
            <a:off x="325353" y="633953"/>
            <a:ext cx="8229600" cy="1143000"/>
          </a:xfrm>
          <a:prstGeom prst="rect">
            <a:avLst/>
          </a:prstGeom>
        </p:spPr>
        <p:txBody>
          <a:bodyPr vert="horz" lIns="91440" tIns="45720" rIns="91440" bIns="45720" rtlCol="0" anchor="ctr">
            <a:normAutofit fontScale="9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a:t>Skill – KS2</a:t>
            </a:r>
            <a:br>
              <a:rPr lang="en-US" dirty="0"/>
            </a:br>
            <a:r>
              <a:rPr lang="en-US" dirty="0"/>
              <a:t>Developing Reading Skills </a:t>
            </a:r>
            <a:r>
              <a:rPr lang="en-US" b="1" u="sng" dirty="0"/>
              <a:t>in school</a:t>
            </a:r>
            <a:endParaRPr lang="en-GB" b="1" u="sng" dirty="0"/>
          </a:p>
        </p:txBody>
      </p:sp>
      <p:sp>
        <p:nvSpPr>
          <p:cNvPr id="4" name="TextBox 3"/>
          <p:cNvSpPr txBox="1"/>
          <p:nvPr/>
        </p:nvSpPr>
        <p:spPr>
          <a:xfrm>
            <a:off x="647564" y="5589240"/>
            <a:ext cx="8028892" cy="646331"/>
          </a:xfrm>
          <a:prstGeom prst="rect">
            <a:avLst/>
          </a:prstGeom>
          <a:noFill/>
        </p:spPr>
        <p:txBody>
          <a:bodyPr wrap="square" rtlCol="0">
            <a:spAutoFit/>
          </a:bodyPr>
          <a:lstStyle/>
          <a:p>
            <a:r>
              <a:rPr lang="en-US" b="1" i="1" dirty="0"/>
              <a:t>Our primary focus in the early years and KS1 is developing decoding skills so that children can be come confident and fluent readers.</a:t>
            </a:r>
            <a:endParaRPr lang="en-GB" b="1" i="1" dirty="0"/>
          </a:p>
        </p:txBody>
      </p:sp>
      <p:pic>
        <p:nvPicPr>
          <p:cNvPr id="14"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29117" t="35109" r="27868" b="14365"/>
          <a:stretch/>
        </p:blipFill>
        <p:spPr bwMode="auto">
          <a:xfrm>
            <a:off x="1883869" y="1900252"/>
            <a:ext cx="5112568" cy="35656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951529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Library News - Whitman County Libra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12150" y="260648"/>
            <a:ext cx="1269726" cy="720080"/>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p:cNvSpPr>
            <a:spLocks noGrp="1"/>
          </p:cNvSpPr>
          <p:nvPr>
            <p:ph type="title"/>
          </p:nvPr>
        </p:nvSpPr>
        <p:spPr/>
        <p:txBody>
          <a:bodyPr>
            <a:normAutofit fontScale="90000"/>
          </a:bodyPr>
          <a:lstStyle/>
          <a:p>
            <a:r>
              <a:rPr lang="en-US" dirty="0"/>
              <a:t>Skill – </a:t>
            </a:r>
            <a:r>
              <a:rPr lang="en-US" dirty="0" err="1"/>
              <a:t>EYFS</a:t>
            </a:r>
            <a:r>
              <a:rPr lang="en-US" dirty="0"/>
              <a:t> / KS1</a:t>
            </a:r>
            <a:br>
              <a:rPr lang="en-US" dirty="0"/>
            </a:br>
            <a:r>
              <a:rPr lang="en-US" dirty="0"/>
              <a:t>Developing Reading Skills </a:t>
            </a:r>
            <a:r>
              <a:rPr lang="en-US" b="1" u="sng" dirty="0"/>
              <a:t>at home</a:t>
            </a:r>
            <a:endParaRPr lang="en-GB" b="1" u="sng" dirty="0"/>
          </a:p>
        </p:txBody>
      </p:sp>
      <p:sp>
        <p:nvSpPr>
          <p:cNvPr id="5" name="Content Placeholder 4"/>
          <p:cNvSpPr>
            <a:spLocks noGrp="1"/>
          </p:cNvSpPr>
          <p:nvPr>
            <p:ph idx="1"/>
          </p:nvPr>
        </p:nvSpPr>
        <p:spPr>
          <a:xfrm>
            <a:off x="395536" y="1628800"/>
            <a:ext cx="8229600" cy="4896544"/>
          </a:xfrm>
        </p:spPr>
        <p:txBody>
          <a:bodyPr>
            <a:normAutofit fontScale="92500" lnSpcReduction="20000"/>
          </a:bodyPr>
          <a:lstStyle/>
          <a:p>
            <a:pPr marL="0" indent="0">
              <a:buNone/>
            </a:pPr>
            <a:endParaRPr lang="en-US" sz="2800" dirty="0"/>
          </a:p>
          <a:p>
            <a:pPr marL="0" indent="0">
              <a:buNone/>
            </a:pPr>
            <a:endParaRPr lang="en-US" sz="2800" dirty="0"/>
          </a:p>
          <a:p>
            <a:pPr marL="0" indent="0">
              <a:buNone/>
            </a:pPr>
            <a:endParaRPr lang="en-US" sz="2800" dirty="0"/>
          </a:p>
          <a:p>
            <a:pPr marL="0" indent="0">
              <a:buNone/>
            </a:pPr>
            <a:endParaRPr lang="en-US" sz="2800" dirty="0"/>
          </a:p>
          <a:p>
            <a:pPr marL="0" indent="0">
              <a:buNone/>
            </a:pPr>
            <a:endParaRPr lang="en-US" sz="2800" dirty="0"/>
          </a:p>
          <a:p>
            <a:pPr marL="0" indent="0">
              <a:buNone/>
            </a:pPr>
            <a:endParaRPr lang="en-US" sz="2800" dirty="0"/>
          </a:p>
          <a:p>
            <a:r>
              <a:rPr lang="en-US" sz="2800" dirty="0"/>
              <a:t>Foster the love of reading</a:t>
            </a:r>
          </a:p>
          <a:p>
            <a:r>
              <a:rPr lang="en-US" sz="2800" dirty="0"/>
              <a:t>Make sure your child reads regularly to </a:t>
            </a:r>
            <a:r>
              <a:rPr lang="en-US" sz="2800" dirty="0" err="1"/>
              <a:t>practise</a:t>
            </a:r>
            <a:r>
              <a:rPr lang="en-US" sz="2800" dirty="0"/>
              <a:t> the skill and develop their stamina </a:t>
            </a:r>
          </a:p>
          <a:p>
            <a:r>
              <a:rPr lang="en-US" sz="2800" dirty="0" err="1"/>
              <a:t>Practise</a:t>
            </a:r>
            <a:r>
              <a:rPr lang="en-US" sz="2800" dirty="0"/>
              <a:t> key word and phonic strips</a:t>
            </a:r>
          </a:p>
          <a:p>
            <a:r>
              <a:rPr lang="en-US" sz="2800" dirty="0"/>
              <a:t>Use the ‘Think as a reader’ strategy</a:t>
            </a:r>
          </a:p>
          <a:p>
            <a:r>
              <a:rPr lang="en-US" sz="2800" dirty="0"/>
              <a:t>Use the VIPERS book marks to help with questioning (Y2)</a:t>
            </a:r>
          </a:p>
          <a:p>
            <a:endParaRPr lang="en-US" sz="2800" dirty="0"/>
          </a:p>
          <a:p>
            <a:pPr marL="0" indent="0">
              <a:buNone/>
            </a:pPr>
            <a:endParaRPr lang="en-GB" sz="2800" dirty="0"/>
          </a:p>
        </p:txBody>
      </p:sp>
      <p:pic>
        <p:nvPicPr>
          <p:cNvPr id="7" name="Picture 6" descr="Library News - Whitman County Libra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627" y="260648"/>
            <a:ext cx="1269726" cy="720080"/>
          </a:xfrm>
          <a:prstGeom prst="rect">
            <a:avLst/>
          </a:prstGeom>
          <a:noFill/>
          <a:extLst>
            <a:ext uri="{909E8E84-426E-40DD-AFC4-6F175D3DCCD1}">
              <a14:hiddenFill xmlns:a14="http://schemas.microsoft.com/office/drawing/2010/main">
                <a:solidFill>
                  <a:srgbClr val="FFFFFF"/>
                </a:solidFill>
              </a14:hiddenFill>
            </a:ext>
          </a:extLst>
        </p:spPr>
      </p:pic>
      <p:sp>
        <p:nvSpPr>
          <p:cNvPr id="8" name="AutoShape 2" descr="imag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1266" name="Picture 2" descr="See the source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1879" y="1556792"/>
            <a:ext cx="1701969" cy="23953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14721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Books at Home – </a:t>
            </a:r>
            <a:r>
              <a:rPr lang="en-US" dirty="0" err="1"/>
              <a:t>EYFS</a:t>
            </a:r>
            <a:r>
              <a:rPr lang="en-US" dirty="0"/>
              <a:t> / KS1</a:t>
            </a:r>
            <a:endParaRPr lang="en-GB" dirty="0"/>
          </a:p>
        </p:txBody>
      </p:sp>
      <p:sp>
        <p:nvSpPr>
          <p:cNvPr id="5" name="Text Placeholder 4"/>
          <p:cNvSpPr>
            <a:spLocks noGrp="1"/>
          </p:cNvSpPr>
          <p:nvPr>
            <p:ph type="body" idx="1"/>
          </p:nvPr>
        </p:nvSpPr>
        <p:spPr/>
        <p:txBody>
          <a:bodyPr/>
          <a:lstStyle/>
          <a:p>
            <a:r>
              <a:rPr lang="en-US" dirty="0"/>
              <a:t>Reading for Success</a:t>
            </a:r>
            <a:endParaRPr lang="en-GB" dirty="0"/>
          </a:p>
        </p:txBody>
      </p:sp>
      <p:sp>
        <p:nvSpPr>
          <p:cNvPr id="6" name="Content Placeholder 5"/>
          <p:cNvSpPr>
            <a:spLocks noGrp="1"/>
          </p:cNvSpPr>
          <p:nvPr>
            <p:ph sz="half" idx="2"/>
          </p:nvPr>
        </p:nvSpPr>
        <p:spPr>
          <a:xfrm>
            <a:off x="457200" y="2174875"/>
            <a:ext cx="4040188" cy="3270349"/>
          </a:xfrm>
        </p:spPr>
        <p:txBody>
          <a:bodyPr/>
          <a:lstStyle/>
          <a:p>
            <a:pPr marL="0" lvl="0" indent="0">
              <a:buNone/>
            </a:pPr>
            <a:r>
              <a:rPr lang="en-GB" i="1" dirty="0"/>
              <a:t>This book is to celebrate what your child is able to read independently and is </a:t>
            </a:r>
            <a:r>
              <a:rPr lang="en-GB" i="1" u="sng" dirty="0"/>
              <a:t>closely matched to their work in phonics lessons</a:t>
            </a:r>
            <a:r>
              <a:rPr lang="en-GB" i="1" dirty="0"/>
              <a:t>. They should be able to read it to you, mostly independently.  </a:t>
            </a:r>
          </a:p>
          <a:p>
            <a:endParaRPr lang="en-GB" dirty="0"/>
          </a:p>
        </p:txBody>
      </p:sp>
      <p:sp>
        <p:nvSpPr>
          <p:cNvPr id="7" name="Text Placeholder 6"/>
          <p:cNvSpPr>
            <a:spLocks noGrp="1"/>
          </p:cNvSpPr>
          <p:nvPr>
            <p:ph type="body" sz="quarter" idx="3"/>
          </p:nvPr>
        </p:nvSpPr>
        <p:spPr/>
        <p:txBody>
          <a:bodyPr/>
          <a:lstStyle/>
          <a:p>
            <a:r>
              <a:rPr lang="en-US" dirty="0"/>
              <a:t>Reading for Pleasure</a:t>
            </a:r>
            <a:endParaRPr lang="en-GB" dirty="0"/>
          </a:p>
        </p:txBody>
      </p:sp>
      <p:sp>
        <p:nvSpPr>
          <p:cNvPr id="8" name="Content Placeholder 7"/>
          <p:cNvSpPr>
            <a:spLocks noGrp="1"/>
          </p:cNvSpPr>
          <p:nvPr>
            <p:ph sz="quarter" idx="4"/>
          </p:nvPr>
        </p:nvSpPr>
        <p:spPr>
          <a:xfrm>
            <a:off x="4645025" y="2174875"/>
            <a:ext cx="4041775" cy="3054325"/>
          </a:xfrm>
        </p:spPr>
        <p:txBody>
          <a:bodyPr/>
          <a:lstStyle/>
          <a:p>
            <a:pPr marL="0" indent="0">
              <a:buNone/>
            </a:pPr>
            <a:r>
              <a:rPr lang="en-GB" i="1" dirty="0"/>
              <a:t>This book is for you to </a:t>
            </a:r>
            <a:r>
              <a:rPr lang="en-GB" i="1" u="sng" dirty="0"/>
              <a:t>read and enjoy </a:t>
            </a:r>
            <a:r>
              <a:rPr lang="en-GB" i="1" dirty="0"/>
              <a:t>with your child. At </a:t>
            </a:r>
            <a:r>
              <a:rPr lang="en-GB" i="1" dirty="0" err="1"/>
              <a:t>Summerseat</a:t>
            </a:r>
            <a:r>
              <a:rPr lang="en-GB" i="1" dirty="0"/>
              <a:t>, we see that reading for pleasure has a dramatic impact on educational outcomes, mental wellbeing and is also a magical experience in itself. </a:t>
            </a:r>
          </a:p>
        </p:txBody>
      </p:sp>
      <p:pic>
        <p:nvPicPr>
          <p:cNvPr id="13314"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59832" y="1258825"/>
            <a:ext cx="1276371" cy="1045688"/>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See the source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68344" y="1258825"/>
            <a:ext cx="950227" cy="950227"/>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395536" y="5445224"/>
            <a:ext cx="8352928" cy="1323439"/>
          </a:xfrm>
          <a:prstGeom prst="rect">
            <a:avLst/>
          </a:prstGeom>
          <a:noFill/>
        </p:spPr>
        <p:txBody>
          <a:bodyPr wrap="square" rtlCol="0">
            <a:spAutoFit/>
          </a:bodyPr>
          <a:lstStyle/>
          <a:p>
            <a:pPr marL="285750" indent="-285750">
              <a:buFont typeface="Arial" pitchFamily="34" charset="0"/>
              <a:buChar char="•"/>
            </a:pPr>
            <a:r>
              <a:rPr lang="en-US" sz="2000" b="1" dirty="0"/>
              <a:t>2 books per week </a:t>
            </a:r>
            <a:r>
              <a:rPr lang="en-US" sz="2000" dirty="0"/>
              <a:t>– one reading for success, one reading for pleasure</a:t>
            </a:r>
            <a:endParaRPr lang="en-GB" sz="2000" dirty="0"/>
          </a:p>
          <a:p>
            <a:pPr marL="285750" indent="-285750">
              <a:buFont typeface="Arial" pitchFamily="34" charset="0"/>
              <a:buChar char="•"/>
            </a:pPr>
            <a:r>
              <a:rPr lang="en-US" sz="2000" dirty="0"/>
              <a:t>Reading for success books are available to use digitally so if we have to use our remote learning policy, these titles will be set by staff</a:t>
            </a:r>
          </a:p>
          <a:p>
            <a:pPr marL="285750" indent="-285750">
              <a:buFont typeface="Arial" pitchFamily="34" charset="0"/>
              <a:buChar char="•"/>
            </a:pPr>
            <a:r>
              <a:rPr lang="en-US" sz="2000" dirty="0"/>
              <a:t>Please </a:t>
            </a:r>
            <a:r>
              <a:rPr lang="en-US" sz="2000" b="1" dirty="0"/>
              <a:t>feel free to supplement reading for pleasure with books from home</a:t>
            </a:r>
          </a:p>
        </p:txBody>
      </p:sp>
    </p:spTree>
    <p:extLst>
      <p:ext uri="{BB962C8B-B14F-4D97-AF65-F5344CB8AC3E}">
        <p14:creationId xmlns:p14="http://schemas.microsoft.com/office/powerpoint/2010/main" val="9638415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Word Strips</a:t>
            </a:r>
            <a:endParaRPr lang="en-GB" dirty="0"/>
          </a:p>
        </p:txBody>
      </p:sp>
      <p:sp>
        <p:nvSpPr>
          <p:cNvPr id="8" name="Content Placeholder 7"/>
          <p:cNvSpPr>
            <a:spLocks noGrp="1"/>
          </p:cNvSpPr>
          <p:nvPr>
            <p:ph idx="1"/>
          </p:nvPr>
        </p:nvSpPr>
        <p:spPr>
          <a:xfrm>
            <a:off x="457200" y="1600200"/>
            <a:ext cx="8229600" cy="5141168"/>
          </a:xfrm>
        </p:spPr>
        <p:txBody>
          <a:bodyPr>
            <a:normAutofit fontScale="70000" lnSpcReduction="20000"/>
          </a:bodyPr>
          <a:lstStyle/>
          <a:p>
            <a:pPr marL="0" indent="0">
              <a:buNone/>
            </a:pPr>
            <a:r>
              <a:rPr lang="en-GB" dirty="0"/>
              <a:t>To support us at home in ensuring children build on the reading skills they are developing in class, you will receive </a:t>
            </a:r>
            <a:r>
              <a:rPr lang="en-GB" u="sng" dirty="0"/>
              <a:t>word strips</a:t>
            </a:r>
            <a:r>
              <a:rPr lang="en-GB" dirty="0"/>
              <a:t>. These will be either: to practise reading words containing a specific phonic sound, or to practise reading common exception words (tricky words). </a:t>
            </a:r>
          </a:p>
          <a:p>
            <a:pPr marL="0" indent="0">
              <a:buNone/>
            </a:pPr>
            <a:endParaRPr lang="en-GB" dirty="0"/>
          </a:p>
          <a:p>
            <a:pPr marL="0" indent="0">
              <a:buNone/>
            </a:pPr>
            <a:r>
              <a:rPr lang="en-GB" dirty="0"/>
              <a:t>Please spend a few minutes each morning, or evening, working on reading these words.</a:t>
            </a:r>
          </a:p>
          <a:p>
            <a:pPr marL="0" indent="0">
              <a:buNone/>
            </a:pPr>
            <a:endParaRPr lang="en-GB" dirty="0"/>
          </a:p>
          <a:p>
            <a:pPr marL="0" indent="0">
              <a:buNone/>
            </a:pPr>
            <a:r>
              <a:rPr lang="en-GB" dirty="0"/>
              <a:t>If it is a phonic strip, encourage your child by saying, “</a:t>
            </a:r>
            <a:r>
              <a:rPr lang="en-GB" i="1" dirty="0"/>
              <a:t>If in doubt sound it out</a:t>
            </a:r>
            <a:r>
              <a:rPr lang="en-GB" dirty="0"/>
              <a:t>” or “</a:t>
            </a:r>
            <a:r>
              <a:rPr lang="en-GB" i="1" dirty="0"/>
              <a:t>If you see a word that you cannot muster, who you </a:t>
            </a:r>
            <a:r>
              <a:rPr lang="en-GB" i="1" dirty="0" err="1"/>
              <a:t>gonna</a:t>
            </a:r>
            <a:r>
              <a:rPr lang="en-GB" i="1" dirty="0"/>
              <a:t> call, the blending busters</a:t>
            </a:r>
            <a:r>
              <a:rPr lang="en-GB" dirty="0"/>
              <a:t>.” These are phrases we use at school so may prompt your child. </a:t>
            </a:r>
          </a:p>
          <a:p>
            <a:pPr marL="0" indent="0">
              <a:buNone/>
            </a:pPr>
            <a:endParaRPr lang="en-GB" dirty="0"/>
          </a:p>
          <a:p>
            <a:pPr marL="0" indent="0">
              <a:buNone/>
            </a:pPr>
            <a:r>
              <a:rPr lang="en-GB" dirty="0"/>
              <a:t>The common exception words are words we aim to read </a:t>
            </a:r>
            <a:r>
              <a:rPr lang="en-GB" u="sng" dirty="0"/>
              <a:t>by sight</a:t>
            </a:r>
            <a:r>
              <a:rPr lang="en-GB" dirty="0"/>
              <a:t>. Many of them are words that cannot be sounded out but even if they can, they are high frequency words that children ought to read on sight. </a:t>
            </a:r>
          </a:p>
          <a:p>
            <a:endParaRPr lang="en-GB" dirty="0"/>
          </a:p>
        </p:txBody>
      </p:sp>
    </p:spTree>
    <p:extLst>
      <p:ext uri="{BB962C8B-B14F-4D97-AF65-F5344CB8AC3E}">
        <p14:creationId xmlns:p14="http://schemas.microsoft.com/office/powerpoint/2010/main" val="6738994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Word Strips</a:t>
            </a:r>
            <a:endParaRPr lang="en-GB" dirty="0"/>
          </a:p>
        </p:txBody>
      </p:sp>
      <p:sp>
        <p:nvSpPr>
          <p:cNvPr id="8" name="Content Placeholder 7"/>
          <p:cNvSpPr>
            <a:spLocks noGrp="1"/>
          </p:cNvSpPr>
          <p:nvPr>
            <p:ph idx="1"/>
          </p:nvPr>
        </p:nvSpPr>
        <p:spPr>
          <a:xfrm>
            <a:off x="457200" y="1600200"/>
            <a:ext cx="8229600" cy="5069160"/>
          </a:xfrm>
        </p:spPr>
        <p:txBody>
          <a:bodyPr>
            <a:normAutofit fontScale="70000" lnSpcReduction="20000"/>
          </a:bodyPr>
          <a:lstStyle/>
          <a:p>
            <a:pPr lvl="0"/>
            <a:r>
              <a:rPr lang="en-GB" sz="3400" dirty="0"/>
              <a:t>Look at the letters that make up the word and discuss the tricky parts. Then move onto looking at the shape the word makes. </a:t>
            </a:r>
          </a:p>
          <a:p>
            <a:pPr lvl="0"/>
            <a:r>
              <a:rPr lang="en-GB" sz="3400" dirty="0"/>
              <a:t>Use them as flashcards and see how quickly you can read them. Can you beat your time as you do it again?</a:t>
            </a:r>
          </a:p>
          <a:p>
            <a:pPr lvl="0"/>
            <a:r>
              <a:rPr lang="en-GB" sz="3400" dirty="0"/>
              <a:t>Turn all the cards face up. Ask your child to close their eyes as you remove one. Can they say which word has gone?</a:t>
            </a:r>
          </a:p>
          <a:p>
            <a:pPr lvl="0"/>
            <a:r>
              <a:rPr lang="en-GB" sz="3400" dirty="0"/>
              <a:t>Look for your key words in your reading book. How many times can you find……..?</a:t>
            </a:r>
          </a:p>
          <a:p>
            <a:pPr lvl="0"/>
            <a:endParaRPr lang="en-US" sz="3400" dirty="0"/>
          </a:p>
          <a:p>
            <a:pPr marL="0" indent="0">
              <a:buNone/>
            </a:pPr>
            <a:r>
              <a:rPr lang="en-GB" sz="3400" dirty="0"/>
              <a:t>We will regularly check your child’s reading of these words as part of our reading time in class. </a:t>
            </a:r>
          </a:p>
          <a:p>
            <a:pPr marL="0" indent="0">
              <a:buNone/>
            </a:pPr>
            <a:endParaRPr lang="en-GB" sz="3400" dirty="0"/>
          </a:p>
          <a:p>
            <a:pPr marL="0" indent="0">
              <a:buNone/>
            </a:pPr>
            <a:r>
              <a:rPr lang="en-GB" sz="3400" b="1" i="1" dirty="0"/>
              <a:t>You may repeat word sets at different times in the year as children can forget them and so we often repeat them. </a:t>
            </a:r>
          </a:p>
          <a:p>
            <a:pPr marL="0" lvl="0" indent="0">
              <a:buNone/>
            </a:pPr>
            <a:endParaRPr lang="en-GB" dirty="0"/>
          </a:p>
          <a:p>
            <a:endParaRPr lang="en-GB" dirty="0"/>
          </a:p>
        </p:txBody>
      </p:sp>
    </p:spTree>
    <p:extLst>
      <p:ext uri="{BB962C8B-B14F-4D97-AF65-F5344CB8AC3E}">
        <p14:creationId xmlns:p14="http://schemas.microsoft.com/office/powerpoint/2010/main" val="12801618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Final Thought …</a:t>
            </a:r>
            <a:endParaRPr lang="en-GB" dirty="0"/>
          </a:p>
        </p:txBody>
      </p:sp>
      <p:sp>
        <p:nvSpPr>
          <p:cNvPr id="3" name="Content Placeholder 2"/>
          <p:cNvSpPr>
            <a:spLocks noGrp="1"/>
          </p:cNvSpPr>
          <p:nvPr>
            <p:ph idx="1"/>
          </p:nvPr>
        </p:nvSpPr>
        <p:spPr>
          <a:xfrm>
            <a:off x="457200" y="1600200"/>
            <a:ext cx="3178696" cy="4525963"/>
          </a:xfrm>
        </p:spPr>
        <p:txBody>
          <a:bodyPr>
            <a:normAutofit fontScale="92500"/>
          </a:bodyPr>
          <a:lstStyle/>
          <a:p>
            <a:pPr marL="0" indent="0">
              <a:buNone/>
            </a:pPr>
            <a:r>
              <a:rPr lang="en-US" sz="2400" dirty="0"/>
              <a:t>Reading widely and often increases pupils’ vocabulary because they encounter words they would rarely hear or use in everyday speech. Reading also feeds pupils’ imagination and opens up a treasure-house of wonder and joy for curious young minds. </a:t>
            </a:r>
          </a:p>
          <a:p>
            <a:pPr marL="0" indent="0">
              <a:buNone/>
            </a:pPr>
            <a:endParaRPr lang="en-US" sz="2400" dirty="0"/>
          </a:p>
          <a:p>
            <a:pPr marL="0" indent="0">
              <a:buNone/>
            </a:pPr>
            <a:r>
              <a:rPr lang="en-US" sz="1200" i="1" dirty="0" err="1"/>
              <a:t>DfE</a:t>
            </a:r>
            <a:r>
              <a:rPr lang="en-US" sz="1200" i="1" dirty="0"/>
              <a:t> </a:t>
            </a:r>
            <a:r>
              <a:rPr lang="en-US" sz="1200" i="1" dirty="0" err="1"/>
              <a:t>Programmes</a:t>
            </a:r>
            <a:r>
              <a:rPr lang="en-US" sz="1200" i="1" dirty="0"/>
              <a:t> of English Key Stage 1 &amp; 2</a:t>
            </a:r>
            <a:endParaRPr lang="en-GB" sz="1200" i="1" dirty="0"/>
          </a:p>
        </p:txBody>
      </p:sp>
      <p:sp>
        <p:nvSpPr>
          <p:cNvPr id="4" name="AutoShape 2" descr="imag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imag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4581" name="Picture 5"/>
          <p:cNvPicPr>
            <a:picLocks noChangeAspect="1" noChangeArrowheads="1"/>
          </p:cNvPicPr>
          <p:nvPr/>
        </p:nvPicPr>
        <p:blipFill rotWithShape="1">
          <a:blip r:embed="rId2">
            <a:extLst>
              <a:ext uri="{28A0092B-C50C-407E-A947-70E740481C1C}">
                <a14:useLocalDpi xmlns:a14="http://schemas.microsoft.com/office/drawing/2010/main" val="0"/>
              </a:ext>
            </a:extLst>
          </a:blip>
          <a:srcRect l="55588" t="28235" r="1728" b="8793"/>
          <a:stretch/>
        </p:blipFill>
        <p:spPr bwMode="auto">
          <a:xfrm>
            <a:off x="3779912" y="1412776"/>
            <a:ext cx="5204011" cy="455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610892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1386</TotalTime>
  <Words>1538</Words>
  <Application>Microsoft Office PowerPoint</Application>
  <PresentationFormat>On-screen Show (4:3)</PresentationFormat>
  <Paragraphs>143</Paragraphs>
  <Slides>22</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22</vt:i4>
      </vt:variant>
    </vt:vector>
  </HeadingPairs>
  <TitlesOfParts>
    <vt:vector size="25" baseType="lpstr">
      <vt:lpstr>Arial</vt:lpstr>
      <vt:lpstr>Calibri</vt:lpstr>
      <vt:lpstr>Office Theme</vt:lpstr>
      <vt:lpstr> Summerseat Methodist Primary</vt:lpstr>
      <vt:lpstr>Some thoughts …</vt:lpstr>
      <vt:lpstr>Our Reading Strategy</vt:lpstr>
      <vt:lpstr>Thrill Developing a Love of Reading</vt:lpstr>
      <vt:lpstr>Thrill Developing a Love of Reading in school</vt:lpstr>
      <vt:lpstr>Thrill Developing a Love of Reading at home</vt:lpstr>
      <vt:lpstr>Will Developing the will to learn in school</vt:lpstr>
      <vt:lpstr>Will Developing the will to learn at home</vt:lpstr>
      <vt:lpstr>PowerPoint Presentation</vt:lpstr>
      <vt:lpstr>PowerPoint Presentation</vt:lpstr>
      <vt:lpstr>Skill – EYFS / KS1 Developing Reading Skills in school</vt:lpstr>
      <vt:lpstr>Skill – EYFS / KS1</vt:lpstr>
      <vt:lpstr>PowerPoint Presentation</vt:lpstr>
      <vt:lpstr>PowerPoint Presentation</vt:lpstr>
      <vt:lpstr>PowerPoint Presentation</vt:lpstr>
      <vt:lpstr>Skill – KS2</vt:lpstr>
      <vt:lpstr>PowerPoint Presentation</vt:lpstr>
      <vt:lpstr>Skill – EYFS / KS1 Developing Reading Skills at home</vt:lpstr>
      <vt:lpstr>Books at Home – EYFS / KS1</vt:lpstr>
      <vt:lpstr>Word Strips</vt:lpstr>
      <vt:lpstr>Word Strips</vt:lpstr>
      <vt:lpstr>Final Thought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20th May</dc:title>
  <dc:creator>nik</dc:creator>
  <cp:lastModifiedBy>Julie Whittaker</cp:lastModifiedBy>
  <cp:revision>161</cp:revision>
  <dcterms:created xsi:type="dcterms:W3CDTF">2019-05-12T14:46:11Z</dcterms:created>
  <dcterms:modified xsi:type="dcterms:W3CDTF">2023-06-11T19:50:31Z</dcterms:modified>
</cp:coreProperties>
</file>